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62" r:id="rId4"/>
    <p:sldId id="264" r:id="rId5"/>
    <p:sldId id="258" r:id="rId6"/>
    <p:sldId id="259" r:id="rId7"/>
    <p:sldId id="261" r:id="rId8"/>
    <p:sldId id="263" r:id="rId9"/>
    <p:sldId id="265"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E238E9C-3FFF-45C8-B273-1F84722F8EC8}" type="datetimeFigureOut">
              <a:rPr lang="en-US" smtClean="0"/>
              <a:t>10/4/2019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4EB0EE5-6E34-4A8A-BC3F-211C7387041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243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38E9C-3FFF-45C8-B273-1F84722F8EC8}"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383500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38E9C-3FFF-45C8-B273-1F84722F8EC8}"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257988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38E9C-3FFF-45C8-B273-1F84722F8EC8}"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B0EE5-6E34-4A8A-BC3F-211C7387041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623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38E9C-3FFF-45C8-B273-1F84722F8EC8}"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3883778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238E9C-3FFF-45C8-B273-1F84722F8EC8}"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1310093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238E9C-3FFF-45C8-B273-1F84722F8EC8}"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3836596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238E9C-3FFF-45C8-B273-1F84722F8EC8}"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50251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238E9C-3FFF-45C8-B273-1F84722F8EC8}"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2326155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238E9C-3FFF-45C8-B273-1F84722F8EC8}"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126588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238E9C-3FFF-45C8-B273-1F84722F8EC8}"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351445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38E9C-3FFF-45C8-B273-1F84722F8EC8}"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193492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238E9C-3FFF-45C8-B273-1F84722F8EC8}"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39081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238E9C-3FFF-45C8-B273-1F84722F8EC8}"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78095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238E9C-3FFF-45C8-B273-1F84722F8EC8}"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276281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38E9C-3FFF-45C8-B273-1F84722F8EC8}"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59768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38E9C-3FFF-45C8-B273-1F84722F8EC8}"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147702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38E9C-3FFF-45C8-B273-1F84722F8EC8}"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B0EE5-6E34-4A8A-BC3F-211C73870413}" type="slidenum">
              <a:rPr lang="en-US" smtClean="0"/>
              <a:t>‹#›</a:t>
            </a:fld>
            <a:endParaRPr lang="en-US"/>
          </a:p>
        </p:txBody>
      </p:sp>
    </p:spTree>
    <p:extLst>
      <p:ext uri="{BB962C8B-B14F-4D97-AF65-F5344CB8AC3E}">
        <p14:creationId xmlns:p14="http://schemas.microsoft.com/office/powerpoint/2010/main" val="99888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E238E9C-3FFF-45C8-B273-1F84722F8EC8}" type="datetimeFigureOut">
              <a:rPr lang="en-US" smtClean="0"/>
              <a:t>10/4/2019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4EB0EE5-6E34-4A8A-BC3F-211C73870413}" type="slidenum">
              <a:rPr lang="en-US" smtClean="0"/>
              <a:t>‹#›</a:t>
            </a:fld>
            <a:endParaRPr lang="en-US"/>
          </a:p>
        </p:txBody>
      </p:sp>
    </p:spTree>
    <p:extLst>
      <p:ext uri="{BB962C8B-B14F-4D97-AF65-F5344CB8AC3E}">
        <p14:creationId xmlns:p14="http://schemas.microsoft.com/office/powerpoint/2010/main" val="267707324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sfaa.org/fafsa_tips" TargetMode="External"/><Relationship Id="rId2" Type="http://schemas.openxmlformats.org/officeDocument/2006/relationships/hyperlink" Target="https://www.salliemae.com/college-planning/financial-aid/fafsa/"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fafsa.ed.gov/"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www.salliemae.com/college-planning/financial-aid/financial-aid-award-letter/"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3582-E825-42CF-BA59-3A3BA7809895}"/>
              </a:ext>
            </a:extLst>
          </p:cNvPr>
          <p:cNvSpPr>
            <a:spLocks noGrp="1"/>
          </p:cNvSpPr>
          <p:nvPr>
            <p:ph type="ctrTitle"/>
          </p:nvPr>
        </p:nvSpPr>
        <p:spPr/>
        <p:txBody>
          <a:bodyPr/>
          <a:lstStyle/>
          <a:p>
            <a:r>
              <a:rPr lang="en-US" dirty="0" err="1"/>
              <a:t>Fafsfa</a:t>
            </a:r>
            <a:endParaRPr lang="en-US" dirty="0"/>
          </a:p>
        </p:txBody>
      </p:sp>
      <p:sp>
        <p:nvSpPr>
          <p:cNvPr id="3" name="Subtitle 2">
            <a:extLst>
              <a:ext uri="{FF2B5EF4-FFF2-40B4-BE49-F238E27FC236}">
                <a16:creationId xmlns:a16="http://schemas.microsoft.com/office/drawing/2014/main" id="{A532EF42-0A14-43A4-B5DB-A2AF94AA0BDD}"/>
              </a:ext>
            </a:extLst>
          </p:cNvPr>
          <p:cNvSpPr>
            <a:spLocks noGrp="1"/>
          </p:cNvSpPr>
          <p:nvPr>
            <p:ph type="subTitle" idx="1"/>
          </p:nvPr>
        </p:nvSpPr>
        <p:spPr/>
        <p:txBody>
          <a:bodyPr/>
          <a:lstStyle/>
          <a:p>
            <a:r>
              <a:rPr lang="en-US" dirty="0"/>
              <a:t>By </a:t>
            </a:r>
            <a:r>
              <a:rPr lang="en-US" dirty="0" err="1"/>
              <a:t>kyra</a:t>
            </a:r>
            <a:r>
              <a:rPr lang="en-US" dirty="0"/>
              <a:t> </a:t>
            </a:r>
            <a:r>
              <a:rPr lang="en-US" dirty="0" err="1"/>
              <a:t>denish</a:t>
            </a:r>
            <a:endParaRPr lang="en-US" dirty="0"/>
          </a:p>
        </p:txBody>
      </p:sp>
    </p:spTree>
    <p:extLst>
      <p:ext uri="{BB962C8B-B14F-4D97-AF65-F5344CB8AC3E}">
        <p14:creationId xmlns:p14="http://schemas.microsoft.com/office/powerpoint/2010/main" val="1495975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70F4-5B16-4185-9B80-EC9EF7B6D16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48B2646-17C8-463B-B8AC-2DE17B451BCC}"/>
              </a:ext>
            </a:extLst>
          </p:cNvPr>
          <p:cNvSpPr>
            <a:spLocks noGrp="1"/>
          </p:cNvSpPr>
          <p:nvPr>
            <p:ph idx="1"/>
          </p:nvPr>
        </p:nvSpPr>
        <p:spPr>
          <a:xfrm>
            <a:off x="609600" y="825146"/>
            <a:ext cx="10396883" cy="3311189"/>
          </a:xfrm>
        </p:spPr>
        <p:txBody>
          <a:bodyPr/>
          <a:lstStyle/>
          <a:p>
            <a:r>
              <a:rPr lang="en-US" dirty="0">
                <a:hlinkClick r:id="rId2"/>
              </a:rPr>
              <a:t>https://www.salliemae.com/college-planning/financial-aid/fafsa/</a:t>
            </a:r>
            <a:endParaRPr lang="en-US" dirty="0"/>
          </a:p>
          <a:p>
            <a:r>
              <a:rPr lang="en-US" dirty="0">
                <a:hlinkClick r:id="rId3"/>
              </a:rPr>
              <a:t>https://www.nasfaa.org/fafsa_tips</a:t>
            </a:r>
            <a:endParaRPr lang="en-US" dirty="0"/>
          </a:p>
        </p:txBody>
      </p:sp>
    </p:spTree>
    <p:extLst>
      <p:ext uri="{BB962C8B-B14F-4D97-AF65-F5344CB8AC3E}">
        <p14:creationId xmlns:p14="http://schemas.microsoft.com/office/powerpoint/2010/main" val="58750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B2E8-396D-49EC-B7AC-ADA60345126A}"/>
              </a:ext>
            </a:extLst>
          </p:cNvPr>
          <p:cNvSpPr>
            <a:spLocks noGrp="1"/>
          </p:cNvSpPr>
          <p:nvPr>
            <p:ph type="title"/>
          </p:nvPr>
        </p:nvSpPr>
        <p:spPr/>
        <p:txBody>
          <a:bodyPr>
            <a:normAutofit/>
          </a:bodyPr>
          <a:lstStyle/>
          <a:p>
            <a:r>
              <a:rPr lang="en-US" dirty="0"/>
              <a:t>What is </a:t>
            </a:r>
            <a:r>
              <a:rPr lang="en-US" dirty="0" err="1"/>
              <a:t>fafsa</a:t>
            </a:r>
            <a:r>
              <a:rPr lang="en-US" dirty="0"/>
              <a:t>?</a:t>
            </a:r>
          </a:p>
        </p:txBody>
      </p:sp>
      <p:sp>
        <p:nvSpPr>
          <p:cNvPr id="3" name="Content Placeholder 2">
            <a:extLst>
              <a:ext uri="{FF2B5EF4-FFF2-40B4-BE49-F238E27FC236}">
                <a16:creationId xmlns:a16="http://schemas.microsoft.com/office/drawing/2014/main" id="{E6B785AE-0D5D-42E0-9803-CE8ACA2B3E62}"/>
              </a:ext>
            </a:extLst>
          </p:cNvPr>
          <p:cNvSpPr>
            <a:spLocks noGrp="1"/>
          </p:cNvSpPr>
          <p:nvPr>
            <p:ph idx="1"/>
          </p:nvPr>
        </p:nvSpPr>
        <p:spPr>
          <a:xfrm>
            <a:off x="685800" y="1261782"/>
            <a:ext cx="10396883" cy="3311189"/>
          </a:xfrm>
        </p:spPr>
        <p:txBody>
          <a:bodyPr/>
          <a:lstStyle/>
          <a:p>
            <a:r>
              <a:rPr lang="en-US" dirty="0"/>
              <a:t>The FAFSA is a free online application for financial aid eligibility for college. It’s used by schools to put together your federal student aid package. </a:t>
            </a:r>
          </a:p>
        </p:txBody>
      </p:sp>
    </p:spTree>
    <p:extLst>
      <p:ext uri="{BB962C8B-B14F-4D97-AF65-F5344CB8AC3E}">
        <p14:creationId xmlns:p14="http://schemas.microsoft.com/office/powerpoint/2010/main" val="424802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B4B2-D2A2-4D40-BF25-090CE4E8F64F}"/>
              </a:ext>
            </a:extLst>
          </p:cNvPr>
          <p:cNvSpPr>
            <a:spLocks noGrp="1"/>
          </p:cNvSpPr>
          <p:nvPr>
            <p:ph type="title"/>
          </p:nvPr>
        </p:nvSpPr>
        <p:spPr/>
        <p:txBody>
          <a:bodyPr>
            <a:normAutofit/>
          </a:bodyPr>
          <a:lstStyle/>
          <a:p>
            <a:r>
              <a:rPr lang="en-US" dirty="0"/>
              <a:t>How is your FAFSA used?</a:t>
            </a:r>
          </a:p>
        </p:txBody>
      </p:sp>
      <p:sp>
        <p:nvSpPr>
          <p:cNvPr id="3" name="Content Placeholder 2">
            <a:extLst>
              <a:ext uri="{FF2B5EF4-FFF2-40B4-BE49-F238E27FC236}">
                <a16:creationId xmlns:a16="http://schemas.microsoft.com/office/drawing/2014/main" id="{167D3915-C1D4-4395-AB44-923E6E288718}"/>
              </a:ext>
            </a:extLst>
          </p:cNvPr>
          <p:cNvSpPr>
            <a:spLocks noGrp="1"/>
          </p:cNvSpPr>
          <p:nvPr>
            <p:ph idx="1"/>
          </p:nvPr>
        </p:nvSpPr>
        <p:spPr/>
        <p:txBody>
          <a:bodyPr>
            <a:normAutofit/>
          </a:bodyPr>
          <a:lstStyle/>
          <a:p>
            <a:r>
              <a:rPr lang="en-US" dirty="0"/>
              <a:t>When you fill out your FAFSA, you’ll provide personal demographic information, as well as financial information</a:t>
            </a:r>
          </a:p>
          <a:p>
            <a:r>
              <a:rPr lang="en-US" dirty="0"/>
              <a:t>This financial information is used to determine your Expected Family Contribution (EFC). Your EFC is an index number that colleges use to determine how much federal financial aid you’re eligible to receive. </a:t>
            </a:r>
          </a:p>
          <a:p>
            <a:r>
              <a:rPr lang="en-US" dirty="0"/>
              <a:t>The government considers your Expected Family Contribution (EFC), your Child’s year in school, your child’s enrollment status, and the cost of attendance (COA) at the school </a:t>
            </a:r>
            <a:r>
              <a:rPr lang="en-US" dirty="0" err="1"/>
              <a:t>they’ll’ll</a:t>
            </a:r>
            <a:r>
              <a:rPr lang="en-US" dirty="0"/>
              <a:t> be attending to determine their financial aid package amount. </a:t>
            </a:r>
          </a:p>
          <a:p>
            <a:endParaRPr lang="en-US" dirty="0"/>
          </a:p>
        </p:txBody>
      </p:sp>
    </p:spTree>
    <p:extLst>
      <p:ext uri="{BB962C8B-B14F-4D97-AF65-F5344CB8AC3E}">
        <p14:creationId xmlns:p14="http://schemas.microsoft.com/office/powerpoint/2010/main" val="94993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D25A-3C3D-4BE0-B586-A60E03EE0F31}"/>
              </a:ext>
            </a:extLst>
          </p:cNvPr>
          <p:cNvSpPr>
            <a:spLocks noGrp="1"/>
          </p:cNvSpPr>
          <p:nvPr>
            <p:ph type="title"/>
          </p:nvPr>
        </p:nvSpPr>
        <p:spPr/>
        <p:txBody>
          <a:bodyPr/>
          <a:lstStyle/>
          <a:p>
            <a:r>
              <a:rPr lang="en-US" dirty="0"/>
              <a:t>Debunking financial aid myths</a:t>
            </a:r>
          </a:p>
        </p:txBody>
      </p:sp>
      <p:sp>
        <p:nvSpPr>
          <p:cNvPr id="3" name="Content Placeholder 2">
            <a:extLst>
              <a:ext uri="{FF2B5EF4-FFF2-40B4-BE49-F238E27FC236}">
                <a16:creationId xmlns:a16="http://schemas.microsoft.com/office/drawing/2014/main" id="{CCFD11DB-541D-4CD2-87EF-B232D039566A}"/>
              </a:ext>
            </a:extLst>
          </p:cNvPr>
          <p:cNvSpPr>
            <a:spLocks noGrp="1"/>
          </p:cNvSpPr>
          <p:nvPr>
            <p:ph idx="1"/>
          </p:nvPr>
        </p:nvSpPr>
        <p:spPr/>
        <p:txBody>
          <a:bodyPr>
            <a:normAutofit fontScale="85000" lnSpcReduction="10000"/>
          </a:bodyPr>
          <a:lstStyle/>
          <a:p>
            <a:r>
              <a:rPr lang="en-US" dirty="0"/>
              <a:t>Myth: My family's income is too high to qualify for federal financial aid.</a:t>
            </a:r>
            <a:br>
              <a:rPr lang="en-US" dirty="0"/>
            </a:br>
            <a:endParaRPr lang="en-US" dirty="0"/>
          </a:p>
          <a:p>
            <a:r>
              <a:rPr lang="en-US" dirty="0"/>
              <a:t>Myth: My family has money saved for college so we won't get any federal financial aid.</a:t>
            </a:r>
            <a:br>
              <a:rPr lang="en-US" dirty="0"/>
            </a:br>
            <a:endParaRPr lang="en-US" dirty="0"/>
          </a:p>
          <a:p>
            <a:r>
              <a:rPr lang="en-US" dirty="0"/>
              <a:t>Myth: My first child wasn't eligible for much federal financial aid last year, so my second child won't be eligible when I enter college.</a:t>
            </a:r>
            <a:br>
              <a:rPr lang="en-US" dirty="0"/>
            </a:br>
            <a:endParaRPr lang="en-US" dirty="0"/>
          </a:p>
          <a:p>
            <a:r>
              <a:rPr lang="en-US" dirty="0"/>
              <a:t>Myth: My child is only attending college part-time, so they won't be eligible for federal financial aid.</a:t>
            </a:r>
            <a:br>
              <a:rPr lang="en-US" dirty="0"/>
            </a:br>
            <a:endParaRPr lang="en-US" dirty="0"/>
          </a:p>
        </p:txBody>
      </p:sp>
    </p:spTree>
    <p:extLst>
      <p:ext uri="{BB962C8B-B14F-4D97-AF65-F5344CB8AC3E}">
        <p14:creationId xmlns:p14="http://schemas.microsoft.com/office/powerpoint/2010/main" val="162341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8882-D3B5-4C86-A499-55862355DB89}"/>
              </a:ext>
            </a:extLst>
          </p:cNvPr>
          <p:cNvSpPr>
            <a:spLocks noGrp="1"/>
          </p:cNvSpPr>
          <p:nvPr>
            <p:ph type="title"/>
          </p:nvPr>
        </p:nvSpPr>
        <p:spPr/>
        <p:txBody>
          <a:bodyPr/>
          <a:lstStyle/>
          <a:p>
            <a:r>
              <a:rPr lang="en-US" dirty="0"/>
              <a:t>How to File for </a:t>
            </a:r>
            <a:r>
              <a:rPr lang="en-US" dirty="0" err="1"/>
              <a:t>Fafsa</a:t>
            </a:r>
            <a:endParaRPr lang="en-US" dirty="0"/>
          </a:p>
        </p:txBody>
      </p:sp>
      <p:sp>
        <p:nvSpPr>
          <p:cNvPr id="3" name="Content Placeholder 2">
            <a:extLst>
              <a:ext uri="{FF2B5EF4-FFF2-40B4-BE49-F238E27FC236}">
                <a16:creationId xmlns:a16="http://schemas.microsoft.com/office/drawing/2014/main" id="{B5E8648E-634B-4A2C-BB36-9FD32CE99F79}"/>
              </a:ext>
            </a:extLst>
          </p:cNvPr>
          <p:cNvSpPr>
            <a:spLocks noGrp="1"/>
          </p:cNvSpPr>
          <p:nvPr>
            <p:ph idx="1"/>
          </p:nvPr>
        </p:nvSpPr>
        <p:spPr/>
        <p:txBody>
          <a:bodyPr>
            <a:normAutofit/>
          </a:bodyPr>
          <a:lstStyle/>
          <a:p>
            <a:pPr marL="0" indent="0">
              <a:buNone/>
            </a:pPr>
            <a:r>
              <a:rPr lang="en-US" sz="3800" dirty="0"/>
              <a:t>Step 1: Gather all the information you’ll need</a:t>
            </a:r>
          </a:p>
          <a:p>
            <a:r>
              <a:rPr lang="en-US" dirty="0"/>
              <a:t>Your Child’s driver's license and Social Security number</a:t>
            </a:r>
          </a:p>
          <a:p>
            <a:r>
              <a:rPr lang="en-US" dirty="0"/>
              <a:t>Your birthdate</a:t>
            </a:r>
          </a:p>
          <a:p>
            <a:r>
              <a:rPr lang="en-US" dirty="0"/>
              <a:t>Your family’s latest federal income tax returns. (W-2 forms)</a:t>
            </a:r>
          </a:p>
          <a:p>
            <a:r>
              <a:rPr lang="en-US" dirty="0"/>
              <a:t>Bank statements</a:t>
            </a:r>
          </a:p>
          <a:p>
            <a:r>
              <a:rPr lang="en-US" dirty="0"/>
              <a:t>Information on your family's investments (real estate, money market funds, stocks, etc.)</a:t>
            </a:r>
          </a:p>
          <a:p>
            <a:endParaRPr lang="en-US" dirty="0"/>
          </a:p>
        </p:txBody>
      </p:sp>
    </p:spTree>
    <p:extLst>
      <p:ext uri="{BB962C8B-B14F-4D97-AF65-F5344CB8AC3E}">
        <p14:creationId xmlns:p14="http://schemas.microsoft.com/office/powerpoint/2010/main" val="25453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A28C-9642-4E07-AF3D-E929C1110F0A}"/>
              </a:ext>
            </a:extLst>
          </p:cNvPr>
          <p:cNvSpPr>
            <a:spLocks noGrp="1"/>
          </p:cNvSpPr>
          <p:nvPr>
            <p:ph type="title"/>
          </p:nvPr>
        </p:nvSpPr>
        <p:spPr/>
        <p:txBody>
          <a:bodyPr/>
          <a:lstStyle/>
          <a:p>
            <a:r>
              <a:rPr lang="en-US" dirty="0"/>
              <a:t>How to file for </a:t>
            </a:r>
            <a:r>
              <a:rPr lang="en-US" dirty="0" err="1"/>
              <a:t>fafsa</a:t>
            </a:r>
            <a:r>
              <a:rPr lang="en-US" dirty="0"/>
              <a:t> cont.</a:t>
            </a:r>
          </a:p>
        </p:txBody>
      </p:sp>
      <p:sp>
        <p:nvSpPr>
          <p:cNvPr id="3" name="Content Placeholder 2">
            <a:extLst>
              <a:ext uri="{FF2B5EF4-FFF2-40B4-BE49-F238E27FC236}">
                <a16:creationId xmlns:a16="http://schemas.microsoft.com/office/drawing/2014/main" id="{7F038135-FFEE-4705-9AF1-D3FDB5375875}"/>
              </a:ext>
            </a:extLst>
          </p:cNvPr>
          <p:cNvSpPr>
            <a:spLocks noGrp="1"/>
          </p:cNvSpPr>
          <p:nvPr>
            <p:ph idx="1"/>
          </p:nvPr>
        </p:nvSpPr>
        <p:spPr/>
        <p:txBody>
          <a:bodyPr/>
          <a:lstStyle/>
          <a:p>
            <a:pPr marL="0" indent="0">
              <a:buNone/>
            </a:pPr>
            <a:r>
              <a:rPr lang="en-US" sz="3200" dirty="0"/>
              <a:t>Step 2: Bookmark FAFSA.gov</a:t>
            </a:r>
          </a:p>
          <a:p>
            <a:r>
              <a:rPr lang="en-US" dirty="0"/>
              <a:t>This is where you get your Federal Student Aid (FSA) ID and submit the FAFSA.</a:t>
            </a:r>
          </a:p>
          <a:p>
            <a:r>
              <a:rPr lang="en-US" dirty="0"/>
              <a:t>Don't fall for scams. The only site you should use to fill out and file the FAFSA is </a:t>
            </a:r>
            <a:r>
              <a:rPr lang="en-US" dirty="0">
                <a:hlinkClick r:id="rId2"/>
              </a:rPr>
              <a:t>FAFSA.gov</a:t>
            </a:r>
            <a:r>
              <a:rPr lang="en-US" dirty="0"/>
              <a:t>.</a:t>
            </a:r>
          </a:p>
          <a:p>
            <a:r>
              <a:rPr lang="en-US" dirty="0"/>
              <a:t>There's no charge for submitting the FAFSA.</a:t>
            </a:r>
          </a:p>
          <a:p>
            <a:r>
              <a:rPr lang="en-US" dirty="0"/>
              <a:t>The site also has the most up-to-date information on upcoming changes.</a:t>
            </a:r>
          </a:p>
          <a:p>
            <a:endParaRPr lang="en-US" dirty="0"/>
          </a:p>
        </p:txBody>
      </p:sp>
    </p:spTree>
    <p:extLst>
      <p:ext uri="{BB962C8B-B14F-4D97-AF65-F5344CB8AC3E}">
        <p14:creationId xmlns:p14="http://schemas.microsoft.com/office/powerpoint/2010/main" val="219186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C80C-C44B-449B-A40E-33E75934CD73}"/>
              </a:ext>
            </a:extLst>
          </p:cNvPr>
          <p:cNvSpPr>
            <a:spLocks noGrp="1"/>
          </p:cNvSpPr>
          <p:nvPr>
            <p:ph type="title"/>
          </p:nvPr>
        </p:nvSpPr>
        <p:spPr/>
        <p:txBody>
          <a:bodyPr/>
          <a:lstStyle/>
          <a:p>
            <a:r>
              <a:rPr lang="en-US" dirty="0"/>
              <a:t>How to file for </a:t>
            </a:r>
            <a:r>
              <a:rPr lang="en-US" dirty="0" err="1"/>
              <a:t>fafsa</a:t>
            </a:r>
            <a:r>
              <a:rPr lang="en-US" dirty="0"/>
              <a:t> cont.</a:t>
            </a:r>
          </a:p>
        </p:txBody>
      </p:sp>
      <p:sp>
        <p:nvSpPr>
          <p:cNvPr id="3" name="Content Placeholder 2">
            <a:extLst>
              <a:ext uri="{FF2B5EF4-FFF2-40B4-BE49-F238E27FC236}">
                <a16:creationId xmlns:a16="http://schemas.microsoft.com/office/drawing/2014/main" id="{1B106037-264F-452A-8AC0-4A5797D87F09}"/>
              </a:ext>
            </a:extLst>
          </p:cNvPr>
          <p:cNvSpPr>
            <a:spLocks noGrp="1"/>
          </p:cNvSpPr>
          <p:nvPr>
            <p:ph idx="1"/>
          </p:nvPr>
        </p:nvSpPr>
        <p:spPr/>
        <p:txBody>
          <a:bodyPr/>
          <a:lstStyle/>
          <a:p>
            <a:pPr marL="0" indent="0">
              <a:buNone/>
            </a:pPr>
            <a:r>
              <a:rPr lang="en-US" sz="3200" dirty="0"/>
              <a:t>Step 3: Submit your FAFSA</a:t>
            </a:r>
          </a:p>
          <a:p>
            <a:r>
              <a:rPr lang="en-US" dirty="0"/>
              <a:t>The easiest and fastest way is to file the FAFSA online or with the </a:t>
            </a:r>
            <a:r>
              <a:rPr lang="en-US" dirty="0" err="1"/>
              <a:t>myStudentAid</a:t>
            </a:r>
            <a:r>
              <a:rPr lang="en-US" dirty="0"/>
              <a:t> mobile app. For either option, you’ll need to use your FSA ID, made up of your username and password. Your application will be processed within 3 – 5 days.</a:t>
            </a:r>
          </a:p>
          <a:p>
            <a:r>
              <a:rPr lang="en-US" dirty="0"/>
              <a:t>You can mail in a paper application, but the processing time will take about 7 – 10 days.</a:t>
            </a:r>
          </a:p>
          <a:p>
            <a:endParaRPr lang="en-US" dirty="0"/>
          </a:p>
        </p:txBody>
      </p:sp>
    </p:spTree>
    <p:extLst>
      <p:ext uri="{BB962C8B-B14F-4D97-AF65-F5344CB8AC3E}">
        <p14:creationId xmlns:p14="http://schemas.microsoft.com/office/powerpoint/2010/main" val="271524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7BC7-6A78-45C1-A521-3931D73C633D}"/>
              </a:ext>
            </a:extLst>
          </p:cNvPr>
          <p:cNvSpPr>
            <a:spLocks noGrp="1"/>
          </p:cNvSpPr>
          <p:nvPr>
            <p:ph type="title"/>
          </p:nvPr>
        </p:nvSpPr>
        <p:spPr/>
        <p:txBody>
          <a:bodyPr>
            <a:normAutofit fontScale="90000"/>
          </a:bodyPr>
          <a:lstStyle/>
          <a:p>
            <a:r>
              <a:rPr lang="en-US" dirty="0"/>
              <a:t>What happens after </a:t>
            </a:r>
            <a:r>
              <a:rPr lang="en-US" dirty="0" err="1"/>
              <a:t>fafsa</a:t>
            </a:r>
            <a:r>
              <a:rPr lang="en-US" dirty="0"/>
              <a:t> submission</a:t>
            </a:r>
          </a:p>
        </p:txBody>
      </p:sp>
      <p:sp>
        <p:nvSpPr>
          <p:cNvPr id="3" name="Content Placeholder 2">
            <a:extLst>
              <a:ext uri="{FF2B5EF4-FFF2-40B4-BE49-F238E27FC236}">
                <a16:creationId xmlns:a16="http://schemas.microsoft.com/office/drawing/2014/main" id="{032C3EE1-5543-4957-9E3F-0705FCB22E61}"/>
              </a:ext>
            </a:extLst>
          </p:cNvPr>
          <p:cNvSpPr>
            <a:spLocks noGrp="1"/>
          </p:cNvSpPr>
          <p:nvPr>
            <p:ph idx="1"/>
          </p:nvPr>
        </p:nvSpPr>
        <p:spPr/>
        <p:txBody>
          <a:bodyPr>
            <a:normAutofit/>
          </a:bodyPr>
          <a:lstStyle/>
          <a:p>
            <a:r>
              <a:rPr lang="en-US" dirty="0"/>
              <a:t>After you submit your FAFSA, </a:t>
            </a:r>
            <a:r>
              <a:rPr lang="en-US" dirty="0" err="1"/>
              <a:t>you’r</a:t>
            </a:r>
            <a:r>
              <a:rPr lang="en-US" dirty="0"/>
              <a:t> child will get their Student Aid Report (SAR) from the office of Federal Student Aid. </a:t>
            </a:r>
          </a:p>
          <a:p>
            <a:r>
              <a:rPr lang="en-US" dirty="0"/>
              <a:t>After you receive your SAR, you’ll get </a:t>
            </a:r>
            <a:r>
              <a:rPr lang="en-US" dirty="0">
                <a:hlinkClick r:id="rId2">
                  <a:extLst>
                    <a:ext uri="{A12FA001-AC4F-418D-AE19-62706E023703}">
                      <ahyp:hlinkClr xmlns:ahyp="http://schemas.microsoft.com/office/drawing/2018/hyperlinkcolor" val="tx"/>
                    </a:ext>
                  </a:extLst>
                </a:hlinkClick>
              </a:rPr>
              <a:t>financial aid award letters</a:t>
            </a:r>
            <a:r>
              <a:rPr lang="en-US" dirty="0"/>
              <a:t> from the schools you have been accepted at. Award letters tell you how much aid you’re eligible for at that school.</a:t>
            </a:r>
          </a:p>
        </p:txBody>
      </p:sp>
    </p:spTree>
    <p:extLst>
      <p:ext uri="{BB962C8B-B14F-4D97-AF65-F5344CB8AC3E}">
        <p14:creationId xmlns:p14="http://schemas.microsoft.com/office/powerpoint/2010/main" val="95098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85B7-F4C7-4D9F-89A1-62BB88878E7D}"/>
              </a:ext>
            </a:extLst>
          </p:cNvPr>
          <p:cNvSpPr>
            <a:spLocks noGrp="1"/>
          </p:cNvSpPr>
          <p:nvPr>
            <p:ph type="title"/>
          </p:nvPr>
        </p:nvSpPr>
        <p:spPr/>
        <p:txBody>
          <a:bodyPr/>
          <a:lstStyle/>
          <a:p>
            <a:r>
              <a:rPr lang="en-US" dirty="0"/>
              <a:t>Tips &amp; tricks</a:t>
            </a:r>
          </a:p>
        </p:txBody>
      </p:sp>
      <p:sp>
        <p:nvSpPr>
          <p:cNvPr id="3" name="Content Placeholder 2">
            <a:extLst>
              <a:ext uri="{FF2B5EF4-FFF2-40B4-BE49-F238E27FC236}">
                <a16:creationId xmlns:a16="http://schemas.microsoft.com/office/drawing/2014/main" id="{0890176C-6814-4067-A43C-6D188EE8CEA9}"/>
              </a:ext>
            </a:extLst>
          </p:cNvPr>
          <p:cNvSpPr>
            <a:spLocks noGrp="1"/>
          </p:cNvSpPr>
          <p:nvPr>
            <p:ph idx="1"/>
          </p:nvPr>
        </p:nvSpPr>
        <p:spPr/>
        <p:txBody>
          <a:bodyPr>
            <a:normAutofit/>
          </a:bodyPr>
          <a:lstStyle/>
          <a:p>
            <a:r>
              <a:rPr lang="en-US" dirty="0"/>
              <a:t>Apply Early</a:t>
            </a:r>
          </a:p>
          <a:p>
            <a:r>
              <a:rPr lang="en-US" dirty="0"/>
              <a:t>Apply Online or Via Mobile App </a:t>
            </a:r>
          </a:p>
          <a:p>
            <a:r>
              <a:rPr lang="en-US" dirty="0"/>
              <a:t>Avoid Common Errors: Mistakes can delay your application and limit the amount of aid you are eligible to receive. To avoid errors, carefully read all of the questions on the FAFSA.</a:t>
            </a:r>
          </a:p>
          <a:p>
            <a:r>
              <a:rPr lang="en-US" dirty="0"/>
              <a:t>Get Help</a:t>
            </a:r>
          </a:p>
          <a:p>
            <a:pPr marL="0" indent="0">
              <a:buNone/>
            </a:pPr>
            <a:endParaRPr lang="en-US" dirty="0"/>
          </a:p>
          <a:p>
            <a:endParaRPr lang="en-US" dirty="0"/>
          </a:p>
        </p:txBody>
      </p:sp>
    </p:spTree>
    <p:extLst>
      <p:ext uri="{BB962C8B-B14F-4D97-AF65-F5344CB8AC3E}">
        <p14:creationId xmlns:p14="http://schemas.microsoft.com/office/powerpoint/2010/main" val="13879992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1391</TotalTime>
  <Words>431</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Impact</vt:lpstr>
      <vt:lpstr>Main Event</vt:lpstr>
      <vt:lpstr>Fafsfa</vt:lpstr>
      <vt:lpstr>What is fafsa?</vt:lpstr>
      <vt:lpstr>How is your FAFSA used?</vt:lpstr>
      <vt:lpstr>Debunking financial aid myths</vt:lpstr>
      <vt:lpstr>How to File for Fafsa</vt:lpstr>
      <vt:lpstr>How to file for fafsa cont.</vt:lpstr>
      <vt:lpstr>How to file for fafsa cont.</vt:lpstr>
      <vt:lpstr>What happens after fafsa submission</vt:lpstr>
      <vt:lpstr>Tips &amp; tricks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Fafsfa</dc:title>
  <dc:creator>Kyra Denish</dc:creator>
  <cp:lastModifiedBy>Kyra Denish</cp:lastModifiedBy>
  <cp:revision>5</cp:revision>
  <dcterms:created xsi:type="dcterms:W3CDTF">2019-10-04T19:04:45Z</dcterms:created>
  <dcterms:modified xsi:type="dcterms:W3CDTF">2019-10-05T18:16:25Z</dcterms:modified>
</cp:coreProperties>
</file>