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5UVXIw/4l3fBufoGw7ArFh0KY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gd0e49ccc84_0_531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15" name="Google Shape;15;gd0e49ccc84_0_53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gd0e49ccc84_0_53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gd0e49ccc84_0_53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gd0e49ccc84_0_53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gd0e49ccc84_0_53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gd0e49ccc84_0_531"/>
          <p:cNvSpPr txBox="1"/>
          <p:nvPr>
            <p:ph type="ctrTitle"/>
          </p:nvPr>
        </p:nvSpPr>
        <p:spPr>
          <a:xfrm>
            <a:off x="797467" y="2366963"/>
            <a:ext cx="10962900" cy="1118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gd0e49ccc84_0_531"/>
          <p:cNvSpPr txBox="1"/>
          <p:nvPr>
            <p:ph idx="1" type="subTitle"/>
          </p:nvPr>
        </p:nvSpPr>
        <p:spPr>
          <a:xfrm>
            <a:off x="797451" y="3621217"/>
            <a:ext cx="10962900" cy="57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gd0e49ccc84_0_531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gd0e49ccc84_0_591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75" name="Google Shape;75;gd0e49ccc84_0_59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gd0e49ccc84_0_59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gd0e49ccc84_0_59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gd0e49ccc84_0_59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gd0e49ccc84_0_59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gd0e49ccc84_0_591"/>
          <p:cNvSpPr txBox="1"/>
          <p:nvPr>
            <p:ph hasCustomPrompt="1" type="title"/>
          </p:nvPr>
        </p:nvSpPr>
        <p:spPr>
          <a:xfrm>
            <a:off x="415600" y="1674733"/>
            <a:ext cx="11360700" cy="2707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gd0e49ccc84_0_591"/>
          <p:cNvSpPr txBox="1"/>
          <p:nvPr>
            <p:ph idx="1" type="body"/>
          </p:nvPr>
        </p:nvSpPr>
        <p:spPr>
          <a:xfrm>
            <a:off x="415600" y="4492300"/>
            <a:ext cx="11360700" cy="170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gd0e49ccc84_0_591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0e49ccc84_0_601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0e49ccc84_0_60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7" name="Google Shape;87;gd0e49ccc84_0_60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8" name="Google Shape;88;gd0e49ccc84_0_60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d0e49ccc84_0_60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d0e49ccc84_0_60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gd0e49ccc84_0_541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25" name="Google Shape;25;gd0e49ccc84_0_54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gd0e49ccc84_0_54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gd0e49ccc84_0_54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gd0e49ccc84_0_54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gd0e49ccc84_0_54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gd0e49ccc84_0_541"/>
          <p:cNvSpPr txBox="1"/>
          <p:nvPr>
            <p:ph type="title"/>
          </p:nvPr>
        </p:nvSpPr>
        <p:spPr>
          <a:xfrm>
            <a:off x="797467" y="2869796"/>
            <a:ext cx="10962900" cy="1118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gd0e49ccc84_0_541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gd0e49ccc84_0_550"/>
          <p:cNvGrpSpPr/>
          <p:nvPr/>
        </p:nvGrpSpPr>
        <p:grpSpPr>
          <a:xfrm>
            <a:off x="0" y="5204762"/>
            <a:ext cx="12191695" cy="1653192"/>
            <a:chOff x="0" y="3903669"/>
            <a:chExt cx="9144000" cy="1239925"/>
          </a:xfrm>
        </p:grpSpPr>
        <p:sp>
          <p:nvSpPr>
            <p:cNvPr id="34" name="Google Shape;34;gd0e49ccc84_0_55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gd0e49ccc84_0_550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gd0e49ccc84_0_550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gd0e49ccc84_0_550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gd0e49ccc84_0_550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gd0e49ccc84_0_550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0" name="Google Shape;40;gd0e49ccc84_0_550"/>
          <p:cNvSpPr txBox="1"/>
          <p:nvPr>
            <p:ph idx="1" type="body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1" name="Google Shape;41;gd0e49ccc84_0_550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0e49ccc84_0_560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4" name="Google Shape;44;gd0e49ccc84_0_560"/>
          <p:cNvSpPr txBox="1"/>
          <p:nvPr>
            <p:ph idx="1" type="body"/>
          </p:nvPr>
        </p:nvSpPr>
        <p:spPr>
          <a:xfrm>
            <a:off x="415600" y="1639967"/>
            <a:ext cx="5333100" cy="445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" name="Google Shape;45;gd0e49ccc84_0_560"/>
          <p:cNvSpPr txBox="1"/>
          <p:nvPr>
            <p:ph idx="2" type="body"/>
          </p:nvPr>
        </p:nvSpPr>
        <p:spPr>
          <a:xfrm>
            <a:off x="6443200" y="1639967"/>
            <a:ext cx="5333100" cy="445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6" name="Google Shape;46;gd0e49ccc84_0_560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d0e49ccc84_0_565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9" name="Google Shape;49;gd0e49ccc84_0_565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0e49ccc84_0_568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2" name="Google Shape;52;gd0e49ccc84_0_568"/>
          <p:cNvSpPr txBox="1"/>
          <p:nvPr>
            <p:ph idx="1" type="body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" name="Google Shape;53;gd0e49ccc84_0_568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gd0e49ccc84_0_572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56" name="Google Shape;56;gd0e49ccc84_0_57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gd0e49ccc84_0_5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gd0e49ccc84_0_57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gd0e49ccc84_0_57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gd0e49ccc84_0_57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gd0e49ccc84_0_572"/>
          <p:cNvSpPr txBox="1"/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gd0e49ccc84_0_572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0e49ccc84_0_581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" name="Google Shape;65;gd0e49ccc84_0_581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gd0e49ccc84_0_581"/>
          <p:cNvSpPr txBox="1"/>
          <p:nvPr>
            <p:ph type="title"/>
          </p:nvPr>
        </p:nvSpPr>
        <p:spPr>
          <a:xfrm>
            <a:off x="354000" y="1534800"/>
            <a:ext cx="5393700" cy="2085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7" name="Google Shape;67;gd0e49ccc84_0_581"/>
          <p:cNvSpPr txBox="1"/>
          <p:nvPr>
            <p:ph idx="1" type="subTitle"/>
          </p:nvPr>
        </p:nvSpPr>
        <p:spPr>
          <a:xfrm>
            <a:off x="354000" y="3692002"/>
            <a:ext cx="5393700" cy="169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8" name="Google Shape;68;gd0e49ccc84_0_581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gd0e49ccc84_0_581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e49ccc84_0_588"/>
          <p:cNvSpPr txBox="1"/>
          <p:nvPr>
            <p:ph idx="1" type="body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72" name="Google Shape;72;gd0e49ccc84_0_588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d0e49ccc84_0_527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gd0e49ccc84_0_527"/>
          <p:cNvSpPr txBox="1"/>
          <p:nvPr>
            <p:ph idx="1" type="body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gd0e49ccc84_0_527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jpg"/><Relationship Id="rId10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eb3.ncaa.org/ecwr3/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11.jpg"/><Relationship Id="rId5" Type="http://schemas.openxmlformats.org/officeDocument/2006/relationships/image" Target="../media/image1.jpg"/><Relationship Id="rId6" Type="http://schemas.openxmlformats.org/officeDocument/2006/relationships/image" Target="../media/image8.jpg"/><Relationship Id="rId7" Type="http://schemas.openxmlformats.org/officeDocument/2006/relationships/image" Target="../media/image10.jpg"/><Relationship Id="rId8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nam04.safelinks.protection.outlook.com/?url=https%3A%2F%2Fsites.google.com%2Fchclc.org%2Fwest-internships-portal%2Fhome&amp;data=04%7C01%7Ckdenish%40chclc.org%7C01753f69eb1f4965f7b408d8fe9704a9%7C2ef406a461ec41b69520f07006cd9873%7C1%7C0%7C637539271861180591%7CUnknown%7CTWFpbGZsb3d8eyJWIjoiMC4wLjAwMDAiLCJQIjoiV2luMzIiLCJBTiI6Ik1haWwiLCJXVCI6Mn0%3D%7C1000&amp;sdata=7C0JMZEgur1nPkHsUPpjwrSpuqopyyLK6HiyHGgf8V0%3D&amp;reserved=0" TargetMode="External"/><Relationship Id="rId4" Type="http://schemas.openxmlformats.org/officeDocument/2006/relationships/hyperlink" Target="https://sites.google.com/chclc.org/cherry-hill-high-school-west-g/scholarships?authuser=0" TargetMode="External"/><Relationship Id="rId5" Type="http://schemas.openxmlformats.org/officeDocument/2006/relationships/hyperlink" Target="https://www.raise.m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hyperlink" Target="http://www.fairtest.org/" TargetMode="External"/><Relationship Id="rId5" Type="http://schemas.openxmlformats.org/officeDocument/2006/relationships/hyperlink" Target="https://www.chclc.org/cms/lib/NJ50000493/Centricity/Domain/1117/2021%20PSAT%20Summer%20Workshop%20Flyer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act.org/" TargetMode="External"/><Relationship Id="rId4" Type="http://schemas.openxmlformats.org/officeDocument/2006/relationships/hyperlink" Target="https://collegereadiness.collegeboard.org/sa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://connection.naviance.com/chhsw" TargetMode="External"/><Relationship Id="rId5" Type="http://schemas.openxmlformats.org/officeDocument/2006/relationships/hyperlink" Target="http://myroad.collegeboard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njsca.org/" TargetMode="External"/><Relationship Id="rId4" Type="http://schemas.openxmlformats.org/officeDocument/2006/relationships/hyperlink" Target="https://www.eliteprep.com/blog/2020/4/6/virtual-college-tours-you-can-take-from-home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document/d/1lavs8NJUCioc6MCAzGenEGoQu5SvKAIdanJWbjZVX5E/edit?usp=sharing" TargetMode="External"/><Relationship Id="rId5" Type="http://schemas.openxmlformats.org/officeDocument/2006/relationships/hyperlink" Target="https://www.commonapp.org/apply/essay-prompts" TargetMode="External"/><Relationship Id="rId6" Type="http://schemas.openxmlformats.org/officeDocument/2006/relationships/hyperlink" Target="https://www.chclc.org/cms/lib/NJ50000493/Centricity/Domain/1117/2021%20PSAT%20Summer%20Workshop%20Flyer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hyperlink" Target="https://www.hesaa.org/Pages/Default.aspx" TargetMode="External"/><Relationship Id="rId5" Type="http://schemas.openxmlformats.org/officeDocument/2006/relationships/hyperlink" Target="https://collegecost.ed.gov/net-price" TargetMode="External"/><Relationship Id="rId6" Type="http://schemas.openxmlformats.org/officeDocument/2006/relationships/hyperlink" Target="https://www.nj.gov/highereducation/EOF/EOF_Eligibility.shtml" TargetMode="External"/><Relationship Id="rId7" Type="http://schemas.openxmlformats.org/officeDocument/2006/relationships/hyperlink" Target="https://www.nj.gov/highereducation/EOF/EOF_Eligibility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797467" y="2366963"/>
            <a:ext cx="109629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Summer Steps for Juniors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NCAA Clearinghouse </a:t>
            </a:r>
            <a:endParaRPr/>
          </a:p>
        </p:txBody>
      </p:sp>
      <p:sp>
        <p:nvSpPr>
          <p:cNvPr id="158" name="Google Shape;158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0350" lvl="0" marL="22860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ts val="3300"/>
              <a:buFont typeface="Arial"/>
              <a:buChar char="●"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play a sport and are planning to continue at the collegiate level, contact college coaches and register for the </a:t>
            </a:r>
            <a:r>
              <a:rPr lang="en-US" sz="2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NCAA Clearinghouse</a:t>
            </a: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owers carrying boat over heads on a dock" id="159" name="Google Shape;15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77325" y="5250475"/>
            <a:ext cx="3114675" cy="160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nnis player serving the ball on court" id="160" name="Google Shape;16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08489" y="3494810"/>
            <a:ext cx="2683511" cy="1788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r view of golf swing against sunset background" id="161" name="Google Shape;16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04719" y="0"/>
            <a:ext cx="2487281" cy="1657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otball line of scrimmage" id="162" name="Google Shape;16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63180" y="1522588"/>
            <a:ext cx="3226519" cy="2175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sketball going through hoop" id="163" name="Google Shape;163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15600" y="1523357"/>
            <a:ext cx="1752600" cy="2092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ccer ball in goal" id="164" name="Google Shape;164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96187" y="3363190"/>
            <a:ext cx="3382631" cy="2254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le runner leaving starting block" id="165" name="Google Shape;165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72289" y="-32906"/>
            <a:ext cx="2232430" cy="160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wimmer doing laps in pool" id="166" name="Google Shape;166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289556" y="5617727"/>
            <a:ext cx="2858756" cy="1240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Other Nuts &amp; Bolts</a:t>
            </a:r>
            <a:endParaRPr/>
          </a:p>
        </p:txBody>
      </p:sp>
      <p:sp>
        <p:nvSpPr>
          <p:cNvPr id="172" name="Google Shape;172;p11"/>
          <p:cNvSpPr txBox="1"/>
          <p:nvPr>
            <p:ph idx="1" type="body"/>
          </p:nvPr>
        </p:nvSpPr>
        <p:spPr>
          <a:xfrm>
            <a:off x="838200" y="1495376"/>
            <a:ext cx="10515600" cy="4681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54634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on the Common App website to see if colleges you’re interested in accept it.  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6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for a part-time job or volunteering opportunity for the summer to boost your resume and get experience in the career field you’re interested in. Check out the </a:t>
            </a:r>
            <a:r>
              <a:rPr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Cherry Hill West Internship site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some great opportunities for senior year.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6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researching scholarships and grants. Whether it’s a school’s specific scholarship or one provided locally, it’s never too early to start applying and preparing essays. Check the </a:t>
            </a:r>
            <a:r>
              <a:rPr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school counselor website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opportunities. (e.g. </a:t>
            </a:r>
            <a:r>
              <a:rPr lang="en-US" sz="2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RaiseMe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838200" y="2127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Standardized Testing</a:t>
            </a:r>
            <a:endParaRPr/>
          </a:p>
        </p:txBody>
      </p:sp>
      <p:pic>
        <p:nvPicPr>
          <p:cNvPr descr="SAT/ACT | Reynolds School District - Oregon" id="101" name="Google Shape;10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7388" y="1266438"/>
            <a:ext cx="6967500" cy="43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730550" y="1178715"/>
            <a:ext cx="4119600" cy="5941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</a:rPr>
              <a:t>Determine what testing you need for your colleges- take the SAT and/or ACT.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</a:rPr>
              <a:t>Some colleges do not require testing- see </a:t>
            </a:r>
            <a:r>
              <a:rPr i="0" lang="en-US" sz="1800" u="sng" cap="none" strike="noStrike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www.FairTest.org</a:t>
            </a:r>
            <a:r>
              <a:rPr i="0" lang="en-US" sz="1800" u="none" cap="none" strike="noStrike">
                <a:solidFill>
                  <a:schemeClr val="dk1"/>
                </a:solidFill>
              </a:rPr>
              <a:t> for a list and make sure you check your school’s test optional policy with Covid19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</a:rPr>
              <a:t>Remember that standardized tests can count for your exit assessment. Options include: PARCC, PSAT, SAT, ACT, ASVAB or Accuplacer</a:t>
            </a:r>
            <a:endParaRPr i="0" sz="18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Check out options for summer SAT prep and college essay writing </a:t>
            </a:r>
            <a:r>
              <a:rPr lang="en-US" sz="18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sz="1800">
              <a:solidFill>
                <a:schemeClr val="dk1"/>
              </a:solidFill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to register for testing</a:t>
            </a:r>
            <a:endParaRPr/>
          </a:p>
        </p:txBody>
      </p:sp>
      <p:sp>
        <p:nvSpPr>
          <p:cNvPr id="108" name="Google Shape;108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ACT: Registration deadlines fall approximately five weeks before each ACT test date. You can register online on the </a:t>
            </a:r>
            <a:r>
              <a:rPr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 website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SAT: SAT registration deadlines fall approximately five weeks before each test date. Register online on the </a:t>
            </a:r>
            <a:r>
              <a:rPr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College Board website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The College Board may require SAT registration by mail under special circumstances.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are on free/reduced lunch, talk to your counselor about a fee waiver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Naviance</a:t>
            </a:r>
            <a:endParaRPr/>
          </a:p>
        </p:txBody>
      </p:sp>
      <p:pic>
        <p:nvPicPr>
          <p:cNvPr descr="Graphical user interface, text&#10;&#10;Description automatically generated" id="114" name="Google Shape;11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2551" y="1619250"/>
            <a:ext cx="6613324" cy="3824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838200" y="1619250"/>
            <a:ext cx="3829200" cy="4617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Use </a:t>
            </a:r>
            <a:r>
              <a:rPr lang="en-US" sz="21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Naviance</a:t>
            </a:r>
            <a:r>
              <a:rPr lang="en-US" sz="2100">
                <a:solidFill>
                  <a:schemeClr val="dk1"/>
                </a:solidFill>
              </a:rPr>
              <a:t> and </a:t>
            </a:r>
            <a:r>
              <a:rPr lang="en-US" sz="21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College Board</a:t>
            </a:r>
            <a:r>
              <a:rPr lang="en-US" sz="2100">
                <a:solidFill>
                  <a:schemeClr val="dk1"/>
                </a:solidFill>
              </a:rPr>
              <a:t> to do career and personality assessments. These websites also allow you to research careers, majors and colleges you may have interest in as well. </a:t>
            </a:r>
            <a:endParaRPr sz="17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048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Both sites provide advanced searches that allow you to find a specific school that fits your wishes (e.g. school type, location, athletics, etc.)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Naviance</a:t>
            </a:r>
            <a:endParaRPr/>
          </a:p>
        </p:txBody>
      </p:sp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838200" y="1825625"/>
            <a:ext cx="4162425" cy="43513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you have discovered some colleges you’re interested in, update your “Colleges I’m Thinking About,” list so you and your counselor can discuss these schools in September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also update your resume (“About me”) in Naviance as well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screenshot of a computer&#10;&#10;Description automatically generated"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125" y="1374828"/>
            <a:ext cx="6439207" cy="4483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Campus Visits</a:t>
            </a:r>
            <a:endParaRPr/>
          </a:p>
        </p:txBody>
      </p:sp>
      <p:sp>
        <p:nvSpPr>
          <p:cNvPr id="128" name="Google Shape;128;p6"/>
          <p:cNvSpPr txBox="1"/>
          <p:nvPr>
            <p:ph idx="1" type="body"/>
          </p:nvPr>
        </p:nvSpPr>
        <p:spPr>
          <a:xfrm>
            <a:off x="571501" y="1027906"/>
            <a:ext cx="6762750" cy="560149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it is better to visit schools when they are in session, summer is a great time to start visiting college campuses! Check college’s websites for visit info.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Jersey School Counselor Association has a list of college open houses on their </a:t>
            </a:r>
            <a:r>
              <a:rPr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website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out some options for virtual college tours </a:t>
            </a:r>
            <a:r>
              <a:rPr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with college reps when they visit West- see list on Naviance.  Sign up on Naviance or see counselor for more information.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63625" y="228600"/>
            <a:ext cx="4704225" cy="290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ree, grass, outdoor, plant&#10;&#10;Description automatically generated" id="130" name="Google Shape;13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9910" y="3277053"/>
            <a:ext cx="4961661" cy="3492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>
            <p:ph type="title"/>
          </p:nvPr>
        </p:nvSpPr>
        <p:spPr>
          <a:xfrm>
            <a:off x="838200" y="346075"/>
            <a:ext cx="686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Brag Sheet &amp; College Essay</a:t>
            </a:r>
            <a:endParaRPr/>
          </a:p>
        </p:txBody>
      </p:sp>
      <p:pic>
        <p:nvPicPr>
          <p:cNvPr descr="Graphical user interface, text, application, email&#10;&#10;Description automatically generated" id="136" name="Google Shape;136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438" y="304574"/>
            <a:ext cx="4614900" cy="6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8"/>
          <p:cNvSpPr txBox="1"/>
          <p:nvPr/>
        </p:nvSpPr>
        <p:spPr>
          <a:xfrm>
            <a:off x="1003450" y="1365575"/>
            <a:ext cx="5200500" cy="5895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21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Fill out your </a:t>
            </a:r>
            <a:r>
              <a:rPr lang="en-US" sz="19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brag sheet </a:t>
            </a:r>
            <a:r>
              <a:rPr lang="en-US" sz="1900">
                <a:solidFill>
                  <a:schemeClr val="dk1"/>
                </a:solidFill>
              </a:rPr>
              <a:t> and have your parent/guardian fill out theirs so that your counselor can begin to write your recommendation letter. You can also begin to submit requests for recommendation letters from other teachers as well. </a:t>
            </a:r>
            <a:endParaRPr sz="15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-2921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Start looking at your college essay topics and planning out your essay. 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Some sample essay prompts on Common App’s website can be found </a:t>
            </a:r>
            <a:r>
              <a:rPr lang="en-US" sz="1900" u="sng">
                <a:solidFill>
                  <a:schemeClr val="hlink"/>
                </a:solidFill>
                <a:hlinkClick r:id="rId5"/>
              </a:rPr>
              <a:t>here</a:t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i="0" lang="en-US" sz="1900" u="none" cap="none" strike="noStrike">
                <a:solidFill>
                  <a:schemeClr val="dk1"/>
                </a:solidFill>
              </a:rPr>
              <a:t>Think about attending a </a:t>
            </a:r>
            <a:r>
              <a:rPr i="0" lang="en-US" sz="1900" u="sng" cap="none" strike="noStrike">
                <a:solidFill>
                  <a:schemeClr val="hlink"/>
                </a:solidFill>
                <a:hlinkClick r:id="rId6"/>
              </a:rPr>
              <a:t>college essay class</a:t>
            </a:r>
            <a:r>
              <a:rPr i="0" lang="en-US" sz="1900" u="none" cap="none" strike="noStrike">
                <a:solidFill>
                  <a:schemeClr val="dk1"/>
                </a:solidFill>
              </a:rPr>
              <a:t> during the summer that will assist you in preparing your essays for admissions.</a:t>
            </a:r>
            <a:endParaRPr sz="1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Camden County &amp; RCBC</a:t>
            </a:r>
            <a:endParaRPr/>
          </a:p>
        </p:txBody>
      </p:sp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838200" y="1589675"/>
            <a:ext cx="5800800" cy="435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463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80"/>
              <a:buFont typeface="Arial"/>
              <a:buChar char="●"/>
            </a:pPr>
            <a:r>
              <a:rPr lang="en-US" sz="22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some research on the various academic and athletic programs offered at CCC and RCBC</a:t>
            </a:r>
            <a:endParaRPr sz="224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844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2240"/>
              <a:buFont typeface="Arial"/>
              <a:buChar char="○"/>
            </a:pPr>
            <a:r>
              <a:rPr lang="en-US" sz="18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and 1 transfer program</a:t>
            </a:r>
            <a:endParaRPr sz="181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844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2240"/>
              <a:buFont typeface="Arial"/>
              <a:buChar char="○"/>
            </a:pPr>
            <a:r>
              <a:rPr lang="en-US" sz="18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and 2 transfer program</a:t>
            </a:r>
            <a:endParaRPr sz="181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844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2240"/>
              <a:buFont typeface="Arial"/>
              <a:buChar char="○"/>
            </a:pPr>
            <a:r>
              <a:rPr lang="en-US" sz="181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workforce programs</a:t>
            </a:r>
            <a:endParaRPr sz="181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t/>
            </a:r>
            <a:endParaRPr sz="181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63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80"/>
              <a:buFont typeface="Arial"/>
              <a:buChar char="●"/>
            </a:pPr>
            <a:r>
              <a:rPr lang="en-US" sz="22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with counselor to see if you qualify for NJ STARS</a:t>
            </a:r>
            <a:endParaRPr sz="224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24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065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30"/>
              <a:buFont typeface="Arial"/>
              <a:buChar char="●"/>
            </a:pPr>
            <a:r>
              <a:rPr lang="en-US" sz="22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note: For county college applications there are no </a:t>
            </a:r>
            <a:r>
              <a:rPr lang="en-US" sz="22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recommendation</a:t>
            </a:r>
            <a:r>
              <a:rPr lang="en-US" sz="22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letters, no essay, and a later deadline than 4-year schools</a:t>
            </a:r>
            <a:endParaRPr sz="224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7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24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800" y="2041775"/>
            <a:ext cx="3257550" cy="430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3824" y="681037"/>
            <a:ext cx="5421476" cy="1259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Financial Aid</a:t>
            </a:r>
            <a:endParaRPr/>
          </a:p>
        </p:txBody>
      </p:sp>
      <p:pic>
        <p:nvPicPr>
          <p:cNvPr id="151" name="Google Shape;151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2176" y="64700"/>
            <a:ext cx="2521800" cy="70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9"/>
          <p:cNvSpPr txBox="1"/>
          <p:nvPr/>
        </p:nvSpPr>
        <p:spPr>
          <a:xfrm>
            <a:off x="924800" y="1526175"/>
            <a:ext cx="7191900" cy="4863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solidFill>
                  <a:schemeClr val="dk1"/>
                </a:solidFill>
              </a:rPr>
              <a:t>Submit your FAFSA forms. The FAFSA should be completed as early as possible.  The earliest date the forms can be completed is October 1</a:t>
            </a:r>
            <a:r>
              <a:rPr baseline="30000" lang="en-US" sz="2300">
                <a:solidFill>
                  <a:schemeClr val="dk1"/>
                </a:solidFill>
              </a:rPr>
              <a:t>st</a:t>
            </a:r>
            <a:r>
              <a:rPr lang="en-US" sz="2300">
                <a:solidFill>
                  <a:schemeClr val="dk1"/>
                </a:solidFill>
              </a:rPr>
              <a:t>.</a:t>
            </a:r>
            <a:endParaRPr sz="19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-3175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solidFill>
                  <a:schemeClr val="dk1"/>
                </a:solidFill>
              </a:rPr>
              <a:t>For more information on alternate options for financial aid, check out NJ’s HESAA </a:t>
            </a:r>
            <a:r>
              <a:rPr lang="en-US" sz="23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sz="23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-3175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chemeClr val="dk1"/>
                </a:solidFill>
              </a:rPr>
              <a:t>When looking at colleges, check </a:t>
            </a:r>
            <a:r>
              <a:rPr b="1" lang="en-US" sz="2300" u="sng">
                <a:solidFill>
                  <a:schemeClr val="hlink"/>
                </a:solidFill>
                <a:hlinkClick r:id="rId5"/>
              </a:rPr>
              <a:t>College Net Price Calculators</a:t>
            </a:r>
            <a:r>
              <a:rPr lang="en-US" sz="2300">
                <a:solidFill>
                  <a:schemeClr val="dk1"/>
                </a:solidFill>
              </a:rPr>
              <a:t>  to get an estimate of college costs.  </a:t>
            </a:r>
            <a:r>
              <a:rPr lang="en-US" sz="2300" u="sng">
                <a:solidFill>
                  <a:schemeClr val="hlink"/>
                </a:solidFill>
                <a:hlinkClick r:id="rId6"/>
              </a:rPr>
              <a:t>See if you qualify for </a:t>
            </a:r>
            <a:r>
              <a:rPr b="1" lang="en-US" sz="2300" u="sng">
                <a:solidFill>
                  <a:schemeClr val="hlink"/>
                </a:solidFill>
                <a:hlinkClick r:id="rId7"/>
              </a:rPr>
              <a:t>EOF</a:t>
            </a:r>
            <a:r>
              <a:rPr b="1" lang="en-US" sz="2300">
                <a:solidFill>
                  <a:schemeClr val="dk1"/>
                </a:solidFill>
              </a:rPr>
              <a:t> </a:t>
            </a:r>
            <a:r>
              <a:rPr lang="en-US" sz="2300">
                <a:solidFill>
                  <a:schemeClr val="dk1"/>
                </a:solidFill>
              </a:rPr>
              <a:t>(Educational Opportunity Fund) programs.</a:t>
            </a:r>
            <a:endParaRPr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2021-04-09T13:10:39Z</dcterms:created>
  <dc:creator>Kyra Denish</dc:creator>
</cp:coreProperties>
</file>