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Comfortaa" panose="020B0604020202020204" charset="0"/>
      <p:regular r:id="rId9"/>
      <p:bold r:id="rId10"/>
    </p:embeddedFont>
    <p:embeddedFont>
      <p:font typeface="Economica" panose="020B0604020202020204" charset="0"/>
      <p:regular r:id="rId11"/>
      <p:bold r:id="rId12"/>
      <p:italic r:id="rId13"/>
      <p:boldItalic r:id="rId14"/>
    </p:embeddedFont>
    <p:embeddedFont>
      <p:font typeface="Impact" panose="020B0806030902050204" pitchFamily="34" charset="0"/>
      <p:regular r:id="rId15"/>
    </p:embeddedFont>
    <p:embeddedFont>
      <p:font typeface="Loved by the King" panose="020B0604020202020204" charset="0"/>
      <p:regular r:id="rId16"/>
    </p:embeddedFont>
    <p:embeddedFont>
      <p:font typeface="Pacifico" panose="020B0604020202020204" charset="0"/>
      <p:regular r:id="rId17"/>
    </p:embeddedFont>
    <p:embeddedFont>
      <p:font typeface="Roboto Mono" panose="020B0604020202020204" charset="0"/>
      <p:regular r:id="rId18"/>
      <p:bold r:id="rId19"/>
      <p:italic r:id="rId20"/>
      <p:boldItalic r:id="rId21"/>
    </p:embeddedFont>
    <p:embeddedFont>
      <p:font typeface="Syncopate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/I0IXQxnFIyBO6uuGRY62iVuR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6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hyperlink" Target="https://appweb.stopitsolutions.com/login" TargetMode="External"/><Relationship Id="rId26" Type="http://schemas.openxmlformats.org/officeDocument/2006/relationships/image" Target="../media/image15.png"/><Relationship Id="rId39" Type="http://schemas.openxmlformats.org/officeDocument/2006/relationships/image" Target="../media/image24.png"/><Relationship Id="rId3" Type="http://schemas.openxmlformats.org/officeDocument/2006/relationships/image" Target="../media/image1.jpg"/><Relationship Id="rId21" Type="http://schemas.openxmlformats.org/officeDocument/2006/relationships/hyperlink" Target="https://docs.google.com/forms/d/e/1FAIpQLSdmvdbFvJXubTEGx-DFO0bH2xzlYP-Tqg6TYu-VDksFar_3OA/viewform" TargetMode="External"/><Relationship Id="rId34" Type="http://schemas.openxmlformats.org/officeDocument/2006/relationships/image" Target="../media/image21.png"/><Relationship Id="rId42" Type="http://schemas.openxmlformats.org/officeDocument/2006/relationships/hyperlink" Target="http://www.youtube.com/watch?v=0FB9i7P9Zs4" TargetMode="External"/><Relationship Id="rId47" Type="http://schemas.openxmlformats.org/officeDocument/2006/relationships/slide" Target="slide3.xml"/><Relationship Id="rId50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hyperlink" Target="https://www.straussesmay.com/seportal/Public/DistrictPolicy.aspx?policyid=5512&amp;search=bullying&amp;id=156a7a52f82541a39b6bf662747b92f1" TargetMode="External"/><Relationship Id="rId33" Type="http://schemas.openxmlformats.org/officeDocument/2006/relationships/hyperlink" Target="https://safeyoutube.net/w/ti0K" TargetMode="External"/><Relationship Id="rId38" Type="http://schemas.openxmlformats.org/officeDocument/2006/relationships/hyperlink" Target="https://drive.google.com/file/d/1yuGxBANCcHk90QHPVnSZC-MiDTr2gMFy/view?usp=sharing" TargetMode="External"/><Relationship Id="rId46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hyperlink" Target="https://www.chclc.org/Page/2131" TargetMode="External"/><Relationship Id="rId29" Type="http://schemas.openxmlformats.org/officeDocument/2006/relationships/image" Target="../media/image17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slide" Target="slide5.xml"/><Relationship Id="rId32" Type="http://schemas.openxmlformats.org/officeDocument/2006/relationships/image" Target="../media/image20.png"/><Relationship Id="rId37" Type="http://schemas.openxmlformats.org/officeDocument/2006/relationships/image" Target="../media/image23.png"/><Relationship Id="rId40" Type="http://schemas.openxmlformats.org/officeDocument/2006/relationships/image" Target="../media/image25.png"/><Relationship Id="rId45" Type="http://schemas.openxmlformats.org/officeDocument/2006/relationships/hyperlink" Target="https://docs.google.com/presentation/d/e/2PACX-1vQN0CcQgNruF51wZWpoMti9p6D77mkyzJYsR5T8AJvCvX9umW1z-FWYICgzk7mOZnv5gQyCv-vuEoHx/pub?start=false&amp;loop=false&amp;delayms=3000" TargetMode="External"/><Relationship Id="rId5" Type="http://schemas.openxmlformats.org/officeDocument/2006/relationships/image" Target="../media/image3.jpg"/><Relationship Id="rId15" Type="http://schemas.openxmlformats.org/officeDocument/2006/relationships/image" Target="../media/image12.png"/><Relationship Id="rId23" Type="http://schemas.openxmlformats.org/officeDocument/2006/relationships/hyperlink" Target="https://sites.google.com/chclc.org/thomaspaineelementaryschoolcou/home" TargetMode="External"/><Relationship Id="rId28" Type="http://schemas.openxmlformats.org/officeDocument/2006/relationships/image" Target="../media/image16.png"/><Relationship Id="rId36" Type="http://schemas.openxmlformats.org/officeDocument/2006/relationships/hyperlink" Target="https://docs.google.com/forms/d/e/1FAIpQLSffIvozhlcLnkPaQfAOTrFrPNyVHC8Av-Kq1gWx38wwMroE_w/viewform" TargetMode="External"/><Relationship Id="rId49" Type="http://schemas.openxmlformats.org/officeDocument/2006/relationships/image" Target="../media/image30.png"/><Relationship Id="rId10" Type="http://schemas.openxmlformats.org/officeDocument/2006/relationships/image" Target="../media/image7.jpg"/><Relationship Id="rId19" Type="http://schemas.openxmlformats.org/officeDocument/2006/relationships/slide" Target="slide2.xml"/><Relationship Id="rId31" Type="http://schemas.openxmlformats.org/officeDocument/2006/relationships/image" Target="../media/image19.png"/><Relationship Id="rId44" Type="http://schemas.openxmlformats.org/officeDocument/2006/relationships/hyperlink" Target="http://www.springisd.org/e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hyperlink" Target="https://www.straussesmay.com/seportal/Public/DistrictPolicy.aspx?policyid=5350&amp;search=suicide&amp;id=156a7a52f82541a39b6bf662747b92f1" TargetMode="External"/><Relationship Id="rId27" Type="http://schemas.openxmlformats.org/officeDocument/2006/relationships/hyperlink" Target="https://scratch.mit.edu/projects/39009/" TargetMode="External"/><Relationship Id="rId30" Type="http://schemas.openxmlformats.org/officeDocument/2006/relationships/image" Target="../media/image18.png"/><Relationship Id="rId35" Type="http://schemas.openxmlformats.org/officeDocument/2006/relationships/image" Target="../media/image22.png"/><Relationship Id="rId43" Type="http://schemas.openxmlformats.org/officeDocument/2006/relationships/image" Target="../media/image27.png"/><Relationship Id="rId48" Type="http://schemas.openxmlformats.org/officeDocument/2006/relationships/image" Target="../media/image29.png"/><Relationship Id="rId8" Type="http://schemas.openxmlformats.org/officeDocument/2006/relationships/hyperlink" Target="https://docs.google.com/forms/d/e/1FAIpQLSdON9eSHP7uUGTj_EgjvnxGikUKMkdvEYrrWG6JxlinBYqZ_Q/viewform" TargetMode="External"/><Relationship Id="rId5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g"/><Relationship Id="rId7" Type="http://schemas.openxmlformats.org/officeDocument/2006/relationships/hyperlink" Target="https://scratch.mit.edu/projects/3900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upercoloring.com/collections/coloring-pages-for-adults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hyperlink" Target="https://www.youtube.com/watch?v=uxayUBd6T7M#:~:text=Calm%20%7C%20Breathe%20Bubble" TargetMode="External"/><Relationship Id="rId4" Type="http://schemas.openxmlformats.org/officeDocument/2006/relationships/hyperlink" Target="https://www.springisd.org/Page/6312" TargetMode="External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jpg"/><Relationship Id="rId1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38.jpg"/><Relationship Id="rId7" Type="http://schemas.openxmlformats.org/officeDocument/2006/relationships/hyperlink" Target="https://suicidepreventionlifeline.org/" TargetMode="External"/><Relationship Id="rId12" Type="http://schemas.openxmlformats.org/officeDocument/2006/relationships/hyperlink" Target="http://www.performcarenj.org/" TargetMode="External"/><Relationship Id="rId17" Type="http://schemas.openxmlformats.org/officeDocument/2006/relationships/hyperlink" Target="https://stockopedia.deviantart.com/art/Cork-Board-246733188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straussesmay.com/seportal/Public/DistrictPolicy.aspx?policyid=5350&amp;search=suicide&amp;id=156a7a52f82541a39b6bf662747b92f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hyperlink" Target="https://docs.google.com/document/d/1Ns8ds0UD4TSbLulJ4dcl8mNCRieS_w2pgIiQIPJkdq4/edit?usp=sharing" TargetMode="External"/><Relationship Id="rId15" Type="http://schemas.openxmlformats.org/officeDocument/2006/relationships/hyperlink" Target="https://creativecommons.org/licenses/by-nd/3.0/" TargetMode="External"/><Relationship Id="rId10" Type="http://schemas.openxmlformats.org/officeDocument/2006/relationships/hyperlink" Target="http://www.griefspeaks.com/" TargetMode="External"/><Relationship Id="rId4" Type="http://schemas.openxmlformats.org/officeDocument/2006/relationships/image" Target="../media/image39.jpg"/><Relationship Id="rId9" Type="http://schemas.openxmlformats.org/officeDocument/2006/relationships/image" Target="../media/image41.png"/><Relationship Id="rId14" Type="http://schemas.openxmlformats.org/officeDocument/2006/relationships/hyperlink" Target="http://reasonablywell-julia.blogspot.com/2014_02_01_archive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jp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hyperlink" Target="https://drive.google.com/file/d/14aOTfn1Z8et1eDb0fnpGNt-sJS7oHhWV/vie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jp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hyperlink" Target="https://drive.google.com/file/d/1O7cFp1dvHyWBXIxWM0TniDPeqh64cmhY/view?usp=sharing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49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a1L6LkSIhGA" TargetMode="External"/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g"/><Relationship Id="rId7" Type="http://schemas.openxmlformats.org/officeDocument/2006/relationships/hyperlink" Target="http://drive.google.com/file/d/13cXDLsk_F7sZXfYX5SvneExLKC_hCr9K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0526" y="2998104"/>
            <a:ext cx="806999" cy="84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2900" y="2645727"/>
            <a:ext cx="2912350" cy="134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94200" y="1816888"/>
            <a:ext cx="2224776" cy="15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087" y="3322000"/>
            <a:ext cx="2573000" cy="257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662151" y="3263550"/>
            <a:ext cx="1778750" cy="177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6279175" y="2547525"/>
            <a:ext cx="2662575" cy="26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125" y="3263550"/>
            <a:ext cx="1778750" cy="177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10">
            <a:alphaModFix/>
          </a:blip>
          <a:srcRect t="10714"/>
          <a:stretch/>
        </p:blipFill>
        <p:spPr>
          <a:xfrm>
            <a:off x="2748275" y="1522525"/>
            <a:ext cx="629059" cy="787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"/>
          <p:cNvCxnSpPr/>
          <p:nvPr/>
        </p:nvCxnSpPr>
        <p:spPr>
          <a:xfrm rot="10800000">
            <a:off x="2979100" y="1216750"/>
            <a:ext cx="319800" cy="3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63;p1"/>
          <p:cNvCxnSpPr/>
          <p:nvPr/>
        </p:nvCxnSpPr>
        <p:spPr>
          <a:xfrm rot="10800000" flipH="1">
            <a:off x="2775500" y="1205638"/>
            <a:ext cx="371100" cy="3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" name="Google Shape;64;p1"/>
          <p:cNvPicPr preferRelativeResize="0"/>
          <p:nvPr/>
        </p:nvPicPr>
        <p:blipFill rotWithShape="1">
          <a:blip r:embed="rId11">
            <a:alphaModFix/>
          </a:blip>
          <a:srcRect r="16226"/>
          <a:stretch/>
        </p:blipFill>
        <p:spPr>
          <a:xfrm>
            <a:off x="3672850" y="838200"/>
            <a:ext cx="2912350" cy="19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680465">
            <a:off x="5126706" y="103570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680465">
            <a:off x="4511156" y="173475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680465">
            <a:off x="3918481" y="173475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680465">
            <a:off x="5137581" y="173475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680465">
            <a:off x="5713481" y="173180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680465">
            <a:off x="5680631" y="1044956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16">
            <a:alphaModFix amt="75000"/>
          </a:blip>
          <a:srcRect/>
          <a:stretch/>
        </p:blipFill>
        <p:spPr>
          <a:xfrm rot="800706">
            <a:off x="6183225" y="2233525"/>
            <a:ext cx="319801" cy="3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 rotWithShape="1">
          <a:blip r:embed="rId17">
            <a:alphaModFix/>
          </a:blip>
          <a:srcRect t="21013" b="19220"/>
          <a:stretch/>
        </p:blipFill>
        <p:spPr>
          <a:xfrm>
            <a:off x="4542600" y="2429175"/>
            <a:ext cx="807001" cy="2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5800732" y="1739100"/>
            <a:ext cx="629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StopIt Code</a:t>
            </a:r>
            <a:endParaRPr sz="6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TPESTigers</a:t>
            </a:r>
            <a:endParaRPr sz="6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</a:t>
            </a:r>
            <a:endParaRPr sz="6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>
            <a:hlinkClick r:id="rId19" action="ppaction://hlinksldjump"/>
          </p:cNvPr>
          <p:cNvSpPr txBox="1"/>
          <p:nvPr/>
        </p:nvSpPr>
        <p:spPr>
          <a:xfrm>
            <a:off x="3904975" y="1838888"/>
            <a:ext cx="7125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 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</a:t>
            </a:r>
            <a:endParaRPr sz="700" b="1" i="0" u="none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" name="Google Shape;75;p1">
            <a:hlinkClick r:id="rId21"/>
          </p:cNvPr>
          <p:cNvSpPr txBox="1"/>
          <p:nvPr/>
        </p:nvSpPr>
        <p:spPr>
          <a:xfrm>
            <a:off x="5705060" y="1112684"/>
            <a:ext cx="6183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S12 policy</a:t>
            </a:r>
            <a:endParaRPr sz="1000" b="1" i="0" u="none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">
            <a:hlinkClick r:id="rId23"/>
          </p:cNvPr>
          <p:cNvSpPr txBox="1"/>
          <p:nvPr/>
        </p:nvSpPr>
        <p:spPr>
          <a:xfrm>
            <a:off x="5089600" y="1675025"/>
            <a:ext cx="8070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9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" sz="8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s. Santiago”s</a:t>
            </a:r>
            <a:endParaRPr sz="800" b="1" i="0" u="sng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Website</a:t>
            </a:r>
            <a:endParaRPr sz="800" b="1" i="0" u="sng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4500975" y="1802444"/>
            <a:ext cx="6669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Resources</a:t>
            </a:r>
            <a:endParaRPr sz="700" b="1" i="0" u="none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p1">
            <a:hlinkClick r:id="rId25"/>
          </p:cNvPr>
          <p:cNvSpPr txBox="1"/>
          <p:nvPr/>
        </p:nvSpPr>
        <p:spPr>
          <a:xfrm>
            <a:off x="5132025" y="1096275"/>
            <a:ext cx="6378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HIB policyy</a:t>
            </a:r>
            <a:endParaRPr sz="1100" b="1" i="0" u="none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" name="Google Shape;79;p1"/>
          <p:cNvPicPr preferRelativeResize="0"/>
          <p:nvPr/>
        </p:nvPicPr>
        <p:blipFill rotWithShape="1">
          <a:blip r:embed="rId26">
            <a:alphaModFix/>
          </a:blip>
          <a:srcRect l="20909" t="4139" r="19207" b="8896"/>
          <a:stretch/>
        </p:blipFill>
        <p:spPr>
          <a:xfrm>
            <a:off x="2846125" y="2420599"/>
            <a:ext cx="385000" cy="55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791075" y="3601750"/>
            <a:ext cx="426444" cy="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760350" y="2724525"/>
            <a:ext cx="426450" cy="4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 rot="-769494">
            <a:off x="842882" y="3456104"/>
            <a:ext cx="538610" cy="547146"/>
          </a:xfrm>
          <a:prstGeom prst="rect">
            <a:avLst/>
          </a:prstGeom>
          <a:noFill/>
          <a:ln>
            <a:noFill/>
          </a:ln>
          <a:effectLst>
            <a:outerShdw blurRad="171450" dist="133350" dir="2280000" algn="bl" rotWithShape="0">
              <a:schemeClr val="accent3">
                <a:alpha val="48627"/>
              </a:schemeClr>
            </a:outerShdw>
          </a:effectLst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26175" y="1334074"/>
            <a:ext cx="712500" cy="107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076450" y="2403650"/>
            <a:ext cx="385000" cy="3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hlinkClick r:id="rId33"/>
          </p:cNvPr>
          <p:cNvPicPr preferRelativeResize="0"/>
          <p:nvPr/>
        </p:nvPicPr>
        <p:blipFill rotWithShape="1">
          <a:blip r:embed="rId34">
            <a:alphaModFix/>
          </a:blip>
          <a:srcRect l="37505" t="7729" r="38117" b="6928"/>
          <a:stretch/>
        </p:blipFill>
        <p:spPr>
          <a:xfrm>
            <a:off x="5537918" y="3318475"/>
            <a:ext cx="190581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540203" y="-146500"/>
            <a:ext cx="1778749" cy="17787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 rot="-3958">
            <a:off x="6764725" y="986849"/>
            <a:ext cx="1302901" cy="178380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500" b="0" i="0" u="sng" strike="noStrike" cap="none">
                <a:solidFill>
                  <a:schemeClr val="hlink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  <a:hlinkClick r:id="rId36"/>
              </a:rPr>
              <a:t>Please click here if you would like to make an appointment with the couns</a:t>
            </a:r>
            <a:r>
              <a:rPr lang="en" sz="1500" b="0" i="0" u="sng" strike="noStrike" cap="none">
                <a:solidFill>
                  <a:srgbClr val="A2C4C9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elor</a:t>
            </a:r>
            <a:endParaRPr sz="1500" b="0" i="0" u="sng" strike="noStrike" cap="none">
              <a:solidFill>
                <a:srgbClr val="A2C4C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546050" y="2765838"/>
            <a:ext cx="582125" cy="5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>
            <a:hlinkClick r:id="rId38"/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204375" y="304022"/>
            <a:ext cx="384900" cy="43885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3904975" y="183675"/>
            <a:ext cx="371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Y</a:t>
            </a:r>
            <a:endParaRPr sz="3600" b="1" i="0" u="none" strike="noStrike" cap="none">
              <a:solidFill>
                <a:srgbClr val="000000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520450" y="183675"/>
            <a:ext cx="371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U</a:t>
            </a:r>
            <a:endParaRPr sz="3600" b="1" i="0" u="none" strike="noStrike" cap="none">
              <a:solidFill>
                <a:srgbClr val="000000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5003863" y="195200"/>
            <a:ext cx="1275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MATTER</a:t>
            </a:r>
            <a:endParaRPr sz="3600" b="1" i="0" u="none" strike="noStrike" cap="none">
              <a:solidFill>
                <a:srgbClr val="000000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 rot="17">
            <a:off x="825050" y="975005"/>
            <a:ext cx="1950451" cy="60526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979563" y="1866900"/>
            <a:ext cx="864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items around my office for links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951225" y="1943100"/>
            <a:ext cx="864600" cy="5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>
            <a:hlinkClick r:id="rId42"/>
          </p:cNvPr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076450" y="2783708"/>
            <a:ext cx="385000" cy="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>
            <a:hlinkClick r:id="rId44"/>
          </p:cNvPr>
          <p:cNvSpPr txBox="1"/>
          <p:nvPr/>
        </p:nvSpPr>
        <p:spPr>
          <a:xfrm rot="-5402468">
            <a:off x="1352998" y="2453400"/>
            <a:ext cx="417900" cy="252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ducational Planning Guide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">
            <a:hlinkClick r:id="rId38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666964">
            <a:off x="3368156" y="2268155"/>
            <a:ext cx="685486" cy="68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>
            <a:hlinkClick r:id="rId45"/>
          </p:cNvPr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217250" y="3369210"/>
            <a:ext cx="471301" cy="5550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 txBox="1"/>
          <p:nvPr/>
        </p:nvSpPr>
        <p:spPr>
          <a:xfrm>
            <a:off x="3351592" y="2301375"/>
            <a:ext cx="6669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sng" strike="noStrike" cap="non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  <a:hlinkClick r:id="rId4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Health Resources</a:t>
            </a:r>
            <a:endParaRPr sz="700" b="1" i="0" u="none" strike="noStrike" cap="non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1" descr="Joseph D Sharp Elementary Logo"/>
          <p:cNvSpPr/>
          <p:nvPr/>
        </p:nvSpPr>
        <p:spPr>
          <a:xfrm>
            <a:off x="4351325" y="2307350"/>
            <a:ext cx="426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163400" y="788988"/>
            <a:ext cx="925950" cy="12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3519650" y="4152125"/>
            <a:ext cx="666900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3672050" y="4304525"/>
            <a:ext cx="666900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4739800" y="4176625"/>
            <a:ext cx="666900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5807550" y="4152125"/>
            <a:ext cx="666900" cy="6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7938625" y="2582375"/>
            <a:ext cx="986750" cy="78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7938625" y="2706900"/>
            <a:ext cx="117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ext.6006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3920375" y="1056075"/>
            <a:ext cx="1170900" cy="555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"/>
          <p:cNvSpPr txBox="1"/>
          <p:nvPr/>
        </p:nvSpPr>
        <p:spPr>
          <a:xfrm>
            <a:off x="425200" y="205750"/>
            <a:ext cx="20985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Ms.</a:t>
            </a:r>
            <a:r>
              <a:rPr lang="en" sz="2600"/>
              <a:t>Denish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1459175" y="2629162"/>
            <a:ext cx="2035175" cy="20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83100" y="-12175"/>
            <a:ext cx="2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Syncopate"/>
                <a:ea typeface="Syncopate"/>
                <a:cs typeface="Syncopate"/>
                <a:sym typeface="Syncopate"/>
              </a:rPr>
              <a:t>Zen Den</a:t>
            </a:r>
            <a:endParaRPr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6587800" y="1524550"/>
            <a:ext cx="1165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RELAXATION ROOM</a:t>
            </a:r>
            <a:endParaRPr sz="900" b="0" i="0" u="none" strike="noStrike" cap="none">
              <a:solidFill>
                <a:srgbClr val="000000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18" name="Google Shape;118;p2">
            <a:hlinkClick r:id="" action="ppaction://hlinkshowjump?jump=firs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00" y="3284900"/>
            <a:ext cx="8245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1454550" y="1475050"/>
            <a:ext cx="9705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rgbClr val="434343"/>
                </a:solidFill>
                <a:latin typeface="Syncopate"/>
                <a:ea typeface="Syncopate"/>
                <a:cs typeface="Syncopate"/>
                <a:sym typeface="Syncopat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Coloring Pages</a:t>
            </a:r>
            <a:endParaRPr sz="900" b="0" i="0" u="none" strike="noStrike" cap="none">
              <a:solidFill>
                <a:srgbClr val="434343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3940200" y="1475050"/>
            <a:ext cx="1263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rgbClr val="434343"/>
                </a:solidFill>
                <a:latin typeface="Syncopate"/>
                <a:ea typeface="Syncopate"/>
                <a:cs typeface="Syncopate"/>
                <a:sym typeface="Syncopat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 Garden</a:t>
            </a:r>
            <a:endParaRPr sz="800" b="0" i="0" u="none" strike="noStrike" cap="none">
              <a:solidFill>
                <a:srgbClr val="434343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56950" y="3612275"/>
            <a:ext cx="3539899" cy="17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17739" y="1819275"/>
            <a:ext cx="899085" cy="88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/>
          <p:cNvSpPr txBox="1"/>
          <p:nvPr/>
        </p:nvSpPr>
        <p:spPr>
          <a:xfrm>
            <a:off x="5817750" y="2074750"/>
            <a:ext cx="770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Pacifico"/>
                <a:ea typeface="Pacifico"/>
                <a:cs typeface="Pacifico"/>
                <a:sym typeface="Pacifico"/>
                <a:hlinkClick r:id="rId10"/>
              </a:rPr>
              <a:t>Breathe</a:t>
            </a:r>
            <a:endParaRPr sz="12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6830575" y="1920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Guidance and Counseling &amp; Mental Health / Mindful Scripted Meditation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7" y="1998000"/>
            <a:ext cx="2844493" cy="284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 descr="A close up of a 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7022" y="1308230"/>
            <a:ext cx="1588314" cy="1111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>
            <a:spLocks noGrp="1"/>
          </p:cNvSpPr>
          <p:nvPr>
            <p:ph type="title"/>
          </p:nvPr>
        </p:nvSpPr>
        <p:spPr>
          <a:xfrm>
            <a:off x="2335450" y="231150"/>
            <a:ext cx="442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 u="sng">
                <a:solidFill>
                  <a:schemeClr val="hlink"/>
                </a:solidFill>
                <a:hlinkClick r:id="rId5"/>
              </a:rPr>
              <a:t>Mental Health Resources</a:t>
            </a:r>
            <a:endParaRPr b="1"/>
          </a:p>
        </p:txBody>
      </p:sp>
      <p:pic>
        <p:nvPicPr>
          <p:cNvPr id="132" name="Google Shape;132;p3">
            <a:hlinkClick r:id="" action="ppaction://hlinkshowjump?jump=first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700" y="231160"/>
            <a:ext cx="985200" cy="68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2893325" y="1024825"/>
            <a:ext cx="33720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3F3F3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If you are experiencing a mental health emergency, please dial 988 or contact:</a:t>
            </a:r>
            <a:endParaRPr sz="1800" b="1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1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3F3F3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Crisis Hotline at 1-800-273-8255 </a:t>
            </a:r>
            <a:endParaRPr sz="1300" b="0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3F3F3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Or visit the National Suicide Prevention Lifeline</a:t>
            </a:r>
            <a:endParaRPr sz="1300" b="0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3F3F3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 </a:t>
            </a: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National Suicide Prevention Lifeline</a:t>
            </a:r>
            <a:endParaRPr sz="1300" b="0" i="0" u="none" strike="noStrike" cap="none">
              <a:solidFill>
                <a:srgbClr val="3C78D8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3C78D8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3F3F3"/>
                </a:solidFill>
                <a:latin typeface="Loved by the King"/>
                <a:ea typeface="Loved by the King"/>
                <a:cs typeface="Loved by the King"/>
                <a:sym typeface="Loved by the King"/>
              </a:rPr>
              <a:t>Or call 911 or go to the nearest emergency room/hospital</a:t>
            </a:r>
            <a:endParaRPr sz="1300" b="0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3F3F3"/>
              </a:solidFill>
              <a:latin typeface="Loved by the King"/>
              <a:ea typeface="Loved by the King"/>
              <a:cs typeface="Loved by the King"/>
              <a:sym typeface="Loved by the King"/>
            </a:endParaRPr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6350" y="915425"/>
            <a:ext cx="931175" cy="10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18050" y="2420050"/>
            <a:ext cx="1691500" cy="27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 rot="383664">
            <a:off x="7225723" y="2638456"/>
            <a:ext cx="910464" cy="145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2CC"/>
                </a:solidFill>
                <a:latin typeface="Economica"/>
                <a:ea typeface="Economica"/>
                <a:cs typeface="Economica"/>
                <a:sym typeface="Economica"/>
              </a:rPr>
              <a:t>W</a:t>
            </a:r>
            <a:r>
              <a:rPr lang="en" sz="800" b="0" i="0" u="none" strike="noStrike" cap="none">
                <a:solidFill>
                  <a:srgbClr val="FFF2CC"/>
                </a:solidFill>
                <a:latin typeface="Economica"/>
                <a:ea typeface="Economica"/>
                <a:cs typeface="Economica"/>
                <a:sym typeface="Economica"/>
              </a:rPr>
              <a:t>HATEVER IS WORRYING YOU RIGHT NOW, FORGET ABOUT IT.</a:t>
            </a:r>
            <a:endParaRPr sz="800" b="0" i="0" u="none" strike="noStrike" cap="none">
              <a:solidFill>
                <a:srgbClr val="FFF2C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FFF2CC"/>
                </a:solidFill>
                <a:latin typeface="Economica"/>
                <a:ea typeface="Economica"/>
                <a:cs typeface="Economica"/>
                <a:sym typeface="Economica"/>
              </a:rPr>
              <a:t>T</a:t>
            </a:r>
            <a:r>
              <a:rPr lang="en" sz="800" b="0" i="0" u="none" strike="noStrike" cap="none">
                <a:solidFill>
                  <a:srgbClr val="FFF2CC"/>
                </a:solidFill>
                <a:latin typeface="Economica"/>
                <a:ea typeface="Economica"/>
                <a:cs typeface="Economica"/>
                <a:sym typeface="Economica"/>
              </a:rPr>
              <a:t>AKE A DEEP BREATH, STAY POSITIVE AND KNOW THAT THINGS WILL GET BETTER. </a:t>
            </a:r>
            <a:endParaRPr sz="800" b="0" i="0" u="none" strike="noStrike" cap="none">
              <a:solidFill>
                <a:srgbClr val="FFF2CC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37" name="Google Shape;137;p3" descr="A close up of a flower&#10;&#10;Description automatically generated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65072" y="432040"/>
            <a:ext cx="1228369" cy="69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 descr="A glass with a blue background&#10;&#10;Description automatically generated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06798" y="2356304"/>
            <a:ext cx="1343627" cy="1007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 txBox="1"/>
          <p:nvPr/>
        </p:nvSpPr>
        <p:spPr>
          <a:xfrm>
            <a:off x="6918050" y="5328612"/>
            <a:ext cx="10829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/>
          <p:nvPr/>
        </p:nvSpPr>
        <p:spPr>
          <a:xfrm flipH="1">
            <a:off x="6714219" y="1584549"/>
            <a:ext cx="23225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S12 Policy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7400694" y="2767326"/>
            <a:ext cx="94956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1378500" y="445025"/>
            <a:ext cx="413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Welcome Parents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47" name="Google Shape;147;p4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025" y="125752"/>
            <a:ext cx="756775" cy="5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5">
            <a:alphaModFix/>
          </a:blip>
          <a:srcRect l="4402" r="30666"/>
          <a:stretch/>
        </p:blipFill>
        <p:spPr>
          <a:xfrm flipH="1">
            <a:off x="8214099" y="1608750"/>
            <a:ext cx="1082301" cy="175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6">
            <a:alphaModFix/>
          </a:blip>
          <a:srcRect l="24460" r="23417"/>
          <a:stretch/>
        </p:blipFill>
        <p:spPr>
          <a:xfrm>
            <a:off x="6329950" y="521225"/>
            <a:ext cx="351610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30558" y="458874"/>
            <a:ext cx="490017" cy="572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4"/>
          <p:cNvGrpSpPr/>
          <p:nvPr/>
        </p:nvGrpSpPr>
        <p:grpSpPr>
          <a:xfrm>
            <a:off x="7220571" y="480104"/>
            <a:ext cx="682266" cy="577543"/>
            <a:chOff x="5204704" y="6670175"/>
            <a:chExt cx="1420501" cy="1496225"/>
          </a:xfrm>
        </p:grpSpPr>
        <p:pic>
          <p:nvPicPr>
            <p:cNvPr id="152" name="Google Shape;152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4704" y="6670175"/>
              <a:ext cx="1420501" cy="1353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43597" y="7339348"/>
              <a:ext cx="742685" cy="8270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4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56325" y="2667738"/>
            <a:ext cx="988286" cy="4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38975" y="1933684"/>
            <a:ext cx="682250" cy="45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340918">
            <a:off x="4400925" y="2607625"/>
            <a:ext cx="1946675" cy="19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7925" y="2603612"/>
            <a:ext cx="2146700" cy="21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/>
          <p:nvPr/>
        </p:nvSpPr>
        <p:spPr>
          <a:xfrm>
            <a:off x="2779551" y="1968963"/>
            <a:ext cx="756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2441450" y="1296150"/>
            <a:ext cx="1549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Emotional Learning: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ok to make mistakes, and believe in yourself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78500" y="2507613"/>
            <a:ext cx="2146700" cy="21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632475" y="160113"/>
            <a:ext cx="372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Roboto Mono"/>
                <a:ea typeface="Roboto Mono"/>
                <a:cs typeface="Roboto Mono"/>
                <a:sym typeface="Roboto Mono"/>
              </a:rPr>
              <a:t>COVID Resources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6" name="Google Shape;166;p5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2700" y="104335"/>
            <a:ext cx="985200" cy="68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5">
            <a:alphaModFix/>
          </a:blip>
          <a:srcRect l="7981" t="3093" r="4598" b="4286"/>
          <a:stretch/>
        </p:blipFill>
        <p:spPr>
          <a:xfrm>
            <a:off x="3518425" y="712400"/>
            <a:ext cx="2769524" cy="19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3753625" y="1037950"/>
            <a:ext cx="18606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3732225" y="908275"/>
            <a:ext cx="21066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Pacifico"/>
              <a:buAutoNum type="arabicPeriod"/>
            </a:pPr>
            <a:r>
              <a:rPr lang="en" sz="1100" b="1" i="0" u="none" strike="noStrike" cap="none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Wear your mask regularly &amp; properly.</a:t>
            </a:r>
            <a:endParaRPr sz="1100" b="1" i="0" u="none" strike="noStrike" cap="none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Pacifico"/>
              <a:buAutoNum type="arabicPeriod"/>
            </a:pPr>
            <a:r>
              <a:rPr lang="en" sz="1100" b="1" i="0" u="none" strike="noStrike" cap="none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Maintain 6 feet social distance.</a:t>
            </a:r>
            <a:endParaRPr sz="1100" b="1" i="0" u="none" strike="noStrike" cap="none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Pacifico"/>
              <a:buAutoNum type="arabicPeriod"/>
            </a:pPr>
            <a:r>
              <a:rPr lang="en" sz="1100" b="1" i="0" u="none" strike="noStrike" cap="none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Wash your hands correctly and often</a:t>
            </a:r>
            <a:endParaRPr sz="1100" b="1" i="0" u="none" strike="noStrike" cap="none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70" name="Google Shape;17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2375" y="1899025"/>
            <a:ext cx="1767425" cy="1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7">
            <a:alphaModFix/>
          </a:blip>
          <a:srcRect l="26895" r="28940"/>
          <a:stretch/>
        </p:blipFill>
        <p:spPr>
          <a:xfrm>
            <a:off x="4810425" y="2349950"/>
            <a:ext cx="261691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42200" y="941000"/>
            <a:ext cx="1949400" cy="17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9825" y="2083199"/>
            <a:ext cx="2980925" cy="29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45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Impact"/>
                <a:ea typeface="Impact"/>
                <a:cs typeface="Impact"/>
                <a:sym typeface="Impact"/>
              </a:rPr>
              <a:t>Character Education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725" y="223000"/>
            <a:ext cx="2318575" cy="15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4875" y="838750"/>
            <a:ext cx="900925" cy="25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>
            <a:hlinkClick r:id="" action="ppaction://hlinkshowjump?jump=first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4775" y="4349610"/>
            <a:ext cx="985200" cy="684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1317800" y="2366675"/>
            <a:ext cx="1721100" cy="2299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view this video of the students celebrating International Dot Day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6" title="Make your Mark video.mp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6625" y="1925950"/>
            <a:ext cx="4020524" cy="301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On-screen Show (16:9)</PresentationFormat>
  <Paragraphs>51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Syncopate</vt:lpstr>
      <vt:lpstr>Comfortaa</vt:lpstr>
      <vt:lpstr>Impact</vt:lpstr>
      <vt:lpstr>Roboto Mono</vt:lpstr>
      <vt:lpstr>Economica</vt:lpstr>
      <vt:lpstr>Pacifico</vt:lpstr>
      <vt:lpstr>Loved by the King</vt:lpstr>
      <vt:lpstr>Simple Light</vt:lpstr>
      <vt:lpstr>PowerPoint Presentation</vt:lpstr>
      <vt:lpstr>Zen Den</vt:lpstr>
      <vt:lpstr>Mental Health Resources</vt:lpstr>
      <vt:lpstr>Welcome Parents</vt:lpstr>
      <vt:lpstr>COVID Resources</vt:lpstr>
      <vt:lpstr>Character Education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Dwyer, Brittany</dc:creator>
  <cp:lastModifiedBy>Kyra Denish</cp:lastModifiedBy>
  <cp:revision>1</cp:revision>
  <dcterms:modified xsi:type="dcterms:W3CDTF">2021-05-05T00:31:38Z</dcterms:modified>
</cp:coreProperties>
</file>