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ermanent Mark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ermanentMark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1b04014e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1b04014e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Created by Carrie Galindo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Posters and </a:t>
            </a:r>
            <a:r>
              <a:rPr lang="en">
                <a:solidFill>
                  <a:schemeClr val="dk1"/>
                </a:solidFill>
              </a:rPr>
              <a:t>Assignment</a:t>
            </a:r>
            <a:r>
              <a:rPr lang="en">
                <a:solidFill>
                  <a:schemeClr val="dk1"/>
                </a:solidFill>
              </a:rPr>
              <a:t> materials are copyrighted by My Big Life Journal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5510a9f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5510a9f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5510a9fcb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5510a9fc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5510a9fc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5510a9fc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54737bef1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54737bef1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49c44f9a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49c44f9a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Created by Carrie Galindo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Posters and Assignment materials are copyrighted by My Big Life Journal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1b04014e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1b04014e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Created by Carrie Galindo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Posters and Assignment materials are copyrighted by My Big Life Journal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54737bef1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54737bef1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.png"/><Relationship Id="rId11" Type="http://schemas.openxmlformats.org/officeDocument/2006/relationships/image" Target="../media/image11.gif"/><Relationship Id="rId22" Type="http://schemas.openxmlformats.org/officeDocument/2006/relationships/image" Target="../media/image10.png"/><Relationship Id="rId10" Type="http://schemas.openxmlformats.org/officeDocument/2006/relationships/image" Target="../media/image5.png"/><Relationship Id="rId21" Type="http://schemas.openxmlformats.org/officeDocument/2006/relationships/slide" Target="/ppt/slides/slide7.xml"/><Relationship Id="rId13" Type="http://schemas.openxmlformats.org/officeDocument/2006/relationships/slide" Target="/ppt/slides/slide6.xml"/><Relationship Id="rId12" Type="http://schemas.openxmlformats.org/officeDocument/2006/relationships/image" Target="../media/image4.jpg"/><Relationship Id="rId2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4.jpg"/><Relationship Id="rId9" Type="http://schemas.openxmlformats.org/officeDocument/2006/relationships/image" Target="../media/image6.png"/><Relationship Id="rId15" Type="http://schemas.openxmlformats.org/officeDocument/2006/relationships/hyperlink" Target="https://www.youtube.com/watch_popup?v=uvLzMmMNt0k&amp;feature=youtu.be" TargetMode="External"/><Relationship Id="rId14" Type="http://schemas.openxmlformats.org/officeDocument/2006/relationships/image" Target="../media/image15.png"/><Relationship Id="rId17" Type="http://schemas.openxmlformats.org/officeDocument/2006/relationships/hyperlink" Target="https://www.youtube.com/watch_popup?v=EKqT0sHsmX0&amp;feature=youtu.be" TargetMode="External"/><Relationship Id="rId16" Type="http://schemas.openxmlformats.org/officeDocument/2006/relationships/image" Target="../media/image9.png"/><Relationship Id="rId5" Type="http://schemas.openxmlformats.org/officeDocument/2006/relationships/image" Target="../media/image13.png"/><Relationship Id="rId19" Type="http://schemas.openxmlformats.org/officeDocument/2006/relationships/hyperlink" Target="https://www.youtube.com/watch_popup?v=W6wIEp-M4tg&amp;feature=youtu.be" TargetMode="External"/><Relationship Id="rId6" Type="http://schemas.openxmlformats.org/officeDocument/2006/relationships/image" Target="../media/image32.png"/><Relationship Id="rId18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_popup?v=erZVMEW-cAM&amp;t=15s" TargetMode="External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Relationship Id="rId5" Type="http://schemas.openxmlformats.org/officeDocument/2006/relationships/image" Target="../media/image11.gif"/><Relationship Id="rId6" Type="http://schemas.openxmlformats.org/officeDocument/2006/relationships/slide" Target="/ppt/slides/slide6.xml"/><Relationship Id="rId7" Type="http://schemas.openxmlformats.org/officeDocument/2006/relationships/slide" Target="/ppt/slides/slide6.xml"/><Relationship Id="rId8" Type="http://schemas.openxmlformats.org/officeDocument/2006/relationships/slide" Target="/ppt/slides/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hyperlink" Target="https://www.youtube.com/embed/KkBZRnBaBV0?feature=youtu.be" TargetMode="External"/><Relationship Id="rId13" Type="http://schemas.openxmlformats.org/officeDocument/2006/relationships/image" Target="../media/image28.png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Relationship Id="rId15" Type="http://schemas.openxmlformats.org/officeDocument/2006/relationships/image" Target="../media/image31.png"/><Relationship Id="rId14" Type="http://schemas.openxmlformats.org/officeDocument/2006/relationships/hyperlink" Target="https://www.youtube.com/watch?v=YFdZXwE6fRE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11.gif"/><Relationship Id="rId7" Type="http://schemas.openxmlformats.org/officeDocument/2006/relationships/slide" Target="/ppt/slides/slide7.xml"/><Relationship Id="rId8" Type="http://schemas.openxmlformats.org/officeDocument/2006/relationships/hyperlink" Target="https://www.youtube.com/watch?v=0XpqNAWnfT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72075"/>
            <a:ext cx="9144001" cy="127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425" y="964525"/>
            <a:ext cx="3271299" cy="199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00" y="2783475"/>
            <a:ext cx="1926391" cy="12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6425" y="3898425"/>
            <a:ext cx="3271300" cy="121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2225" y="103563"/>
            <a:ext cx="684924" cy="7573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9614" y="97727"/>
            <a:ext cx="684925" cy="76904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76527" y="104673"/>
            <a:ext cx="601223" cy="7690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0">
            <a:alphaModFix/>
          </a:blip>
          <a:srcRect b="16812" l="0" r="6655" t="0"/>
          <a:stretch/>
        </p:blipFill>
        <p:spPr>
          <a:xfrm>
            <a:off x="6228800" y="2545550"/>
            <a:ext cx="2915200" cy="25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6398825" y="104671"/>
            <a:ext cx="725300" cy="24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1698045">
            <a:off x="6739125" y="2750171"/>
            <a:ext cx="725300" cy="24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1698045">
            <a:off x="1775" y="2308021"/>
            <a:ext cx="725300" cy="24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10800000">
            <a:off x="1445225" y="141771"/>
            <a:ext cx="725300" cy="24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1425" y="141775"/>
            <a:ext cx="1109025" cy="16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action="ppaction://hlinksldjump"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46800" y="1091681"/>
            <a:ext cx="1926400" cy="163321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65350" y="2902587"/>
            <a:ext cx="601224" cy="49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5001" y="2884900"/>
            <a:ext cx="646800" cy="51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1800" y="2212426"/>
            <a:ext cx="563537" cy="5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action="ppaction://hlinksldjump"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250450" y="141776"/>
            <a:ext cx="1780601" cy="227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539625" y="2212425"/>
            <a:ext cx="2834075" cy="28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397775" y="356700"/>
            <a:ext cx="4608600" cy="4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Permanent Marker"/>
                <a:ea typeface="Permanent Marker"/>
                <a:cs typeface="Permanent Marker"/>
                <a:sym typeface="Permanent Marker"/>
              </a:rPr>
              <a:t>Resilience</a:t>
            </a:r>
            <a:endParaRPr sz="51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2124"/>
                </a:solidFill>
                <a:highlight>
                  <a:srgbClr val="F4CCCC"/>
                </a:highlight>
                <a:latin typeface="Roboto"/>
                <a:ea typeface="Roboto"/>
                <a:cs typeface="Roboto"/>
                <a:sym typeface="Roboto"/>
              </a:rPr>
              <a:t>Resilience</a:t>
            </a:r>
            <a:r>
              <a:rPr lang="en" sz="2500">
                <a:solidFill>
                  <a:srgbClr val="202124"/>
                </a:solidFill>
                <a:highlight>
                  <a:srgbClr val="F4CCCC"/>
                </a:highlight>
                <a:latin typeface="Roboto"/>
                <a:ea typeface="Roboto"/>
                <a:cs typeface="Roboto"/>
                <a:sym typeface="Roboto"/>
              </a:rPr>
              <a:t> is the ability to bounce back from stress, failure, challenges, or even trauma. It's not something that you either have or don't have; it's a skill that </a:t>
            </a:r>
            <a:r>
              <a:rPr b="1" lang="en" sz="2500">
                <a:solidFill>
                  <a:srgbClr val="202124"/>
                </a:solidFill>
                <a:highlight>
                  <a:srgbClr val="F4CCCC"/>
                </a:highlight>
                <a:latin typeface="Roboto"/>
                <a:ea typeface="Roboto"/>
                <a:cs typeface="Roboto"/>
                <a:sym typeface="Roboto"/>
              </a:rPr>
              <a:t>you </a:t>
            </a:r>
            <a:r>
              <a:rPr lang="en" sz="2500">
                <a:solidFill>
                  <a:srgbClr val="202124"/>
                </a:solidFill>
                <a:highlight>
                  <a:srgbClr val="F4CCCC"/>
                </a:highlight>
                <a:latin typeface="Roboto"/>
                <a:ea typeface="Roboto"/>
                <a:cs typeface="Roboto"/>
                <a:sym typeface="Roboto"/>
              </a:rPr>
              <a:t>develop as you  grow. How do these pictures relate to resilience?</a:t>
            </a:r>
            <a:endParaRPr sz="2500">
              <a:solidFill>
                <a:srgbClr val="202124"/>
              </a:solidFill>
              <a:highlight>
                <a:srgbClr val="F4CCC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02124"/>
              </a:solidFill>
              <a:highlight>
                <a:srgbClr val="F4CCC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02124"/>
              </a:solidFill>
              <a:highlight>
                <a:srgbClr val="F4CCC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124"/>
                </a:solidFill>
                <a:highlight>
                  <a:srgbClr val="F4CCCC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202124"/>
              </a:solidFill>
              <a:highlight>
                <a:srgbClr val="F4CCC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338" y="1826200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188" y="178363"/>
            <a:ext cx="27717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3475" y="2795675"/>
            <a:ext cx="1728226" cy="23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342900" y="95850"/>
            <a:ext cx="88743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ermanent Marker"/>
                <a:ea typeface="Permanent Marker"/>
                <a:cs typeface="Permanent Marker"/>
                <a:sym typeface="Permanent Marker"/>
              </a:rPr>
              <a:t>    </a:t>
            </a:r>
            <a:r>
              <a:rPr lang="en" sz="3100">
                <a:latin typeface="Permanent Marker"/>
                <a:ea typeface="Permanent Marker"/>
                <a:cs typeface="Permanent Marker"/>
                <a:sym typeface="Permanent Marker"/>
              </a:rPr>
              <a:t>The 7 C’s of Resilience </a:t>
            </a:r>
            <a:endParaRPr sz="31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1. Competence</a:t>
            </a:r>
            <a:endParaRPr b="1" sz="2050">
              <a:solidFill>
                <a:srgbClr val="33333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44444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Know that you have the ability for a skill, activity, sport or passion.</a:t>
            </a:r>
            <a:endParaRPr sz="1100">
              <a:solidFill>
                <a:srgbClr val="444444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2. Confidence</a:t>
            </a:r>
            <a:endParaRPr b="1" sz="2050">
              <a:solidFill>
                <a:srgbClr val="33333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44444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The belief in your own abilities. Recognizing your ability to succeed will help you tackle challenges.</a:t>
            </a:r>
            <a:endParaRPr sz="1100">
              <a:solidFill>
                <a:srgbClr val="444444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3. Connection</a:t>
            </a:r>
            <a:endParaRPr b="1" sz="2050">
              <a:solidFill>
                <a:srgbClr val="33333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44444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Having good relationships to family, friends, teachers,  and the surrounding  community.</a:t>
            </a:r>
            <a:endParaRPr sz="1100">
              <a:solidFill>
                <a:srgbClr val="444444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900" y="2935225"/>
            <a:ext cx="2636825" cy="1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50" y="3620650"/>
            <a:ext cx="2530453" cy="1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1888" y="3620650"/>
            <a:ext cx="1872519" cy="1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6800" y="0"/>
            <a:ext cx="850400" cy="80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850400" cy="8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397775" y="521200"/>
            <a:ext cx="6117300" cy="3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="1" lang="en" sz="2050">
                <a:solidFill>
                  <a:srgbClr val="333333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. Character</a:t>
            </a:r>
            <a:endParaRPr b="1" sz="2050">
              <a:solidFill>
                <a:srgbClr val="333333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44444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Knowing who you are, knowing your values, knowing what’s right versus what’s wrong, and the gifts you have to offer</a:t>
            </a:r>
            <a:endParaRPr sz="1000">
              <a:solidFill>
                <a:srgbClr val="444444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5. Contribution</a:t>
            </a:r>
            <a:endParaRPr b="1" sz="2050">
              <a:solidFill>
                <a:srgbClr val="333333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44444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Recognize what you have to offer to the world. Your helping of others will make it easier for you to ask for help, which is a major part of being resilient.</a:t>
            </a:r>
            <a:endParaRPr sz="1000">
              <a:solidFill>
                <a:srgbClr val="444444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6. Coping</a:t>
            </a:r>
            <a:endParaRPr b="1" sz="2050">
              <a:solidFill>
                <a:srgbClr val="333333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44444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There are  a bunch of ways to cope with any situation. Strategies like writing, expressing feelings, playing with games/friends/animals, and more are great ways of avoiding stressful situations and lettings things go. </a:t>
            </a:r>
            <a:endParaRPr sz="1000">
              <a:solidFill>
                <a:srgbClr val="444444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50">
                <a:solidFill>
                  <a:srgbClr val="333333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7. Control</a:t>
            </a:r>
            <a:endParaRPr b="1" sz="2050">
              <a:solidFill>
                <a:srgbClr val="333333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44444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When you realize you’re in control of your decisions and actions, you are more likely to have what it takes to bounce back. </a:t>
            </a:r>
            <a:endParaRPr sz="1000">
              <a:solidFill>
                <a:srgbClr val="444444"/>
              </a:solidFill>
              <a:highlight>
                <a:srgbClr val="D9D2E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600" y="4334600"/>
            <a:ext cx="850400" cy="8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29391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What is in my control?</a:t>
            </a:r>
            <a:endParaRPr sz="4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02" name="Google Shape;102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524" y="541050"/>
            <a:ext cx="5368900" cy="39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272" y="706963"/>
            <a:ext cx="5114249" cy="1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46" y="152400"/>
            <a:ext cx="3663853" cy="4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61575" y="4681133"/>
            <a:ext cx="725299" cy="24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482700" y="3164750"/>
            <a:ext cx="40434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link will take you to your Google Classroom. It will automatically open in a new tab. Please complete the activity and turn it in. Then come back here to continue exploring! 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8454000" y="3164750"/>
            <a:ext cx="387000" cy="569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 flipH="1">
            <a:off x="4187525" y="3164750"/>
            <a:ext cx="387000" cy="569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>
            <a:hlinkClick action="ppaction://hlinksldjump" r:id="rId6"/>
          </p:cNvPr>
          <p:cNvSpPr/>
          <p:nvPr/>
        </p:nvSpPr>
        <p:spPr>
          <a:xfrm>
            <a:off x="0" y="-1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>
            <a:hlinkClick action="ppaction://hlinksldjump" r:id="rId7"/>
          </p:cNvPr>
          <p:cNvSpPr/>
          <p:nvPr/>
        </p:nvSpPr>
        <p:spPr>
          <a:xfrm>
            <a:off x="4067350" y="3013875"/>
            <a:ext cx="4874100" cy="1929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>
            <a:hlinkClick action="ppaction://hlinksldjump"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2048" y="2328880"/>
            <a:ext cx="2832150" cy="3299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72075"/>
            <a:ext cx="9144001" cy="127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1043025" y="207025"/>
            <a:ext cx="70305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Sometimes when things happen that are Out of Your Control, you might feel upset, worried, or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disappointed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. When that happens, there are things you can do to help yourself feel better! 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Click on each of my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characters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below for a fun activity!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9844" t="0"/>
          <a:stretch/>
        </p:blipFill>
        <p:spPr>
          <a:xfrm flipH="1">
            <a:off x="1830" y="3768525"/>
            <a:ext cx="2664925" cy="10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04630" y="3520225"/>
            <a:ext cx="1282850" cy="9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661575" y="4681133"/>
            <a:ext cx="725299" cy="24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>
            <a:hlinkClick action="ppaction://hlinksldjump" r:id="rId7"/>
          </p:cNvPr>
          <p:cNvSpPr/>
          <p:nvPr/>
        </p:nvSpPr>
        <p:spPr>
          <a:xfrm>
            <a:off x="5925725" y="63544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6200" y="1754875"/>
            <a:ext cx="3091700" cy="30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30075" y="1795275"/>
            <a:ext cx="3177975" cy="31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91763" y="2181650"/>
            <a:ext cx="2664925" cy="26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397075" y="2096162"/>
            <a:ext cx="2576200" cy="25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825" y="285750"/>
            <a:ext cx="43243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