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57" r:id="rId5"/>
    <p:sldId id="265" r:id="rId6"/>
    <p:sldId id="269" r:id="rId7"/>
    <p:sldId id="270" r:id="rId8"/>
    <p:sldId id="277" r:id="rId9"/>
    <p:sldId id="278" r:id="rId10"/>
    <p:sldId id="271" r:id="rId11"/>
    <p:sldId id="275" r:id="rId12"/>
    <p:sldId id="276"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77DB0E-B3F8-4A67-8929-C829705238E1}" v="4" dt="2019-10-19T18:03:35.4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7" d="100"/>
          <a:sy n="67" d="100"/>
        </p:scale>
        <p:origin x="644" y="48"/>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ra Denish" userId="c54b4bedab6495ec" providerId="LiveId" clId="{F777DB0E-B3F8-4A67-8929-C829705238E1}"/>
    <pc:docChg chg="custSel addSld delSld modSld sldOrd">
      <pc:chgData name="Kyra Denish" userId="c54b4bedab6495ec" providerId="LiveId" clId="{F777DB0E-B3F8-4A67-8929-C829705238E1}" dt="2019-10-19T18:03:35.409" v="346"/>
      <pc:docMkLst>
        <pc:docMk/>
      </pc:docMkLst>
      <pc:sldChg chg="addSp delSp modSp add ord">
        <pc:chgData name="Kyra Denish" userId="c54b4bedab6495ec" providerId="LiveId" clId="{F777DB0E-B3F8-4A67-8929-C829705238E1}" dt="2019-10-19T18:03:35.409" v="346"/>
        <pc:sldMkLst>
          <pc:docMk/>
          <pc:sldMk cId="4139057662" sldId="278"/>
        </pc:sldMkLst>
        <pc:spChg chg="mod">
          <ac:chgData name="Kyra Denish" userId="c54b4bedab6495ec" providerId="LiveId" clId="{F777DB0E-B3F8-4A67-8929-C829705238E1}" dt="2019-10-19T18:00:18.938" v="128" actId="20577"/>
          <ac:spMkLst>
            <pc:docMk/>
            <pc:sldMk cId="4139057662" sldId="278"/>
            <ac:spMk id="2" creationId="{33013FA2-06CB-4DAF-81D0-DB4CFB6B4985}"/>
          </ac:spMkLst>
        </pc:spChg>
        <pc:spChg chg="mod">
          <ac:chgData name="Kyra Denish" userId="c54b4bedab6495ec" providerId="LiveId" clId="{F777DB0E-B3F8-4A67-8929-C829705238E1}" dt="2019-10-19T18:03:18.522" v="345" actId="20577"/>
          <ac:spMkLst>
            <pc:docMk/>
            <pc:sldMk cId="4139057662" sldId="278"/>
            <ac:spMk id="3" creationId="{9712F37F-ADA5-469F-BE9E-3BEC388D21DA}"/>
          </ac:spMkLst>
        </pc:spChg>
        <pc:spChg chg="add del mod">
          <ac:chgData name="Kyra Denish" userId="c54b4bedab6495ec" providerId="LiveId" clId="{F777DB0E-B3F8-4A67-8929-C829705238E1}" dt="2019-10-19T18:00:55.591" v="134" actId="478"/>
          <ac:spMkLst>
            <pc:docMk/>
            <pc:sldMk cId="4139057662" sldId="278"/>
            <ac:spMk id="6" creationId="{B8D1637A-5295-41BC-9385-E4FEC0203F51}"/>
          </ac:spMkLst>
        </pc:spChg>
        <pc:picChg chg="add mod">
          <ac:chgData name="Kyra Denish" userId="c54b4bedab6495ec" providerId="LiveId" clId="{F777DB0E-B3F8-4A67-8929-C829705238E1}" dt="2019-10-19T18:01:05.127" v="139" actId="1076"/>
          <ac:picMkLst>
            <pc:docMk/>
            <pc:sldMk cId="4139057662" sldId="278"/>
            <ac:picMk id="5" creationId="{69042103-AB8D-45FE-9CE9-55B4E6299197}"/>
          </ac:picMkLst>
        </pc:picChg>
      </pc:sldChg>
      <pc:sldChg chg="add del">
        <pc:chgData name="Kyra Denish" userId="c54b4bedab6495ec" providerId="LiveId" clId="{F777DB0E-B3F8-4A67-8929-C829705238E1}" dt="2019-10-19T17:59:22.267" v="1" actId="2696"/>
        <pc:sldMkLst>
          <pc:docMk/>
          <pc:sldMk cId="4263169463" sldId="27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10/17/2019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10/17/2019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2</a:t>
            </a:fld>
            <a:endParaRPr lang="en-US"/>
          </a:p>
        </p:txBody>
      </p:sp>
    </p:spTree>
    <p:extLst>
      <p:ext uri="{BB962C8B-B14F-4D97-AF65-F5344CB8AC3E}">
        <p14:creationId xmlns:p14="http://schemas.microsoft.com/office/powerpoint/2010/main" val="3886014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10/17/2019</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10/17/2019</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10/17/2019</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10/17/2019</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10/17/2019</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10/17/2019</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10/17/2019</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10/17/2019</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10/17/2019</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10/17/2019</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hosam-voyager.blogspot.com/2011/12/blog-post_11.html"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Farm to Table: A College &amp; Career Readiness Program</a:t>
            </a:r>
          </a:p>
        </p:txBody>
      </p:sp>
      <p:sp>
        <p:nvSpPr>
          <p:cNvPr id="3" name="Subtitle 2"/>
          <p:cNvSpPr>
            <a:spLocks noGrp="1"/>
          </p:cNvSpPr>
          <p:nvPr>
            <p:ph type="subTitle" idx="1"/>
          </p:nvPr>
        </p:nvSpPr>
        <p:spPr/>
        <p:txBody>
          <a:bodyPr/>
          <a:lstStyle/>
          <a:p>
            <a:r>
              <a:rPr lang="en-US" dirty="0"/>
              <a:t>By Kyra Denish</a:t>
            </a:r>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ASCA Mindset &amp; Behavior Standards</a:t>
            </a:r>
          </a:p>
        </p:txBody>
      </p:sp>
      <p:sp>
        <p:nvSpPr>
          <p:cNvPr id="3" name="Content Placeholder 2"/>
          <p:cNvSpPr>
            <a:spLocks noGrp="1"/>
          </p:cNvSpPr>
          <p:nvPr>
            <p:ph idx="1"/>
          </p:nvPr>
        </p:nvSpPr>
        <p:spPr>
          <a:xfrm>
            <a:off x="1143000" y="1828800"/>
            <a:ext cx="9525000" cy="3476625"/>
          </a:xfrm>
        </p:spPr>
        <p:txBody>
          <a:bodyPr/>
          <a:lstStyle/>
          <a:p>
            <a:r>
              <a:rPr lang="en-US" dirty="0"/>
              <a:t>M-1</a:t>
            </a:r>
          </a:p>
          <a:p>
            <a:r>
              <a:rPr lang="en-US" dirty="0"/>
              <a:t>B-SMS 2</a:t>
            </a:r>
          </a:p>
          <a:p>
            <a:r>
              <a:rPr lang="en-US" dirty="0"/>
              <a:t>B-SMS 4 </a:t>
            </a:r>
          </a:p>
          <a:p>
            <a:r>
              <a:rPr lang="en-US" dirty="0"/>
              <a:t>B-SS 2</a:t>
            </a:r>
          </a:p>
          <a:p>
            <a:r>
              <a:rPr lang="en-US" dirty="0"/>
              <a:t>B-SS 6</a:t>
            </a:r>
          </a:p>
          <a:p>
            <a:r>
              <a:rPr lang="en-US" dirty="0"/>
              <a:t>B-LS </a:t>
            </a:r>
          </a:p>
        </p:txBody>
      </p:sp>
    </p:spTree>
    <p:extLst>
      <p:ext uri="{BB962C8B-B14F-4D97-AF65-F5344CB8AC3E}">
        <p14:creationId xmlns:p14="http://schemas.microsoft.com/office/powerpoint/2010/main" val="30329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Farm-to-Table?</a:t>
            </a:r>
          </a:p>
        </p:txBody>
      </p:sp>
      <p:pic>
        <p:nvPicPr>
          <p:cNvPr id="8" name="Picture Placeholder 7" descr="A woman and girl gardening"/>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a:stretch/>
        </p:blipFill>
        <p:spPr/>
      </p:pic>
      <p:sp>
        <p:nvSpPr>
          <p:cNvPr id="3" name="Text Placeholder 2"/>
          <p:cNvSpPr>
            <a:spLocks noGrp="1"/>
          </p:cNvSpPr>
          <p:nvPr>
            <p:ph type="body" sz="half" idx="2"/>
          </p:nvPr>
        </p:nvSpPr>
        <p:spPr/>
        <p:txBody>
          <a:bodyPr/>
          <a:lstStyle/>
          <a:p>
            <a:r>
              <a:rPr lang="en-US" dirty="0"/>
              <a:t>Farm- to-table is a 12- week career and college readiness program that works specifically with both male and female students at the fifth grade level and introduces them to the varying careers of agriculture through gardening.</a:t>
            </a:r>
          </a:p>
        </p:txBody>
      </p:sp>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program for and why?</a:t>
            </a:r>
          </a:p>
        </p:txBody>
      </p:sp>
      <p:sp>
        <p:nvSpPr>
          <p:cNvPr id="3" name="Content Placeholder 2"/>
          <p:cNvSpPr>
            <a:spLocks noGrp="1"/>
          </p:cNvSpPr>
          <p:nvPr>
            <p:ph idx="1"/>
          </p:nvPr>
        </p:nvSpPr>
        <p:spPr/>
        <p:txBody>
          <a:bodyPr/>
          <a:lstStyle/>
          <a:p>
            <a:r>
              <a:rPr lang="en-US" dirty="0"/>
              <a:t>The following program is for students who come from a poverty-stricken/low-income background. </a:t>
            </a:r>
          </a:p>
          <a:p>
            <a:r>
              <a:rPr lang="en-US" dirty="0"/>
              <a:t>National Center for Children in Poverty (NCCP) notes some of the side effects of poverty, ranging from poor physical health to poor mental health, and that the risks are greater for children who experience poverty when they are young.</a:t>
            </a:r>
          </a:p>
          <a:p>
            <a:r>
              <a:rPr lang="en-US" dirty="0"/>
              <a:t>This program is designed for these students not only learn about new careers, but also gain a sense of autonomy and pride by seeing their successful harvest.</a:t>
            </a:r>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will the program work?</a:t>
            </a:r>
          </a:p>
        </p:txBody>
      </p:sp>
      <p:sp>
        <p:nvSpPr>
          <p:cNvPr id="3" name="Content Placeholder 2"/>
          <p:cNvSpPr>
            <a:spLocks noGrp="1"/>
          </p:cNvSpPr>
          <p:nvPr>
            <p:ph sz="half" idx="1"/>
          </p:nvPr>
        </p:nvSpPr>
        <p:spPr>
          <a:xfrm>
            <a:off x="1524000" y="1825625"/>
            <a:ext cx="9601200" cy="3474720"/>
          </a:xfrm>
        </p:spPr>
        <p:txBody>
          <a:bodyPr>
            <a:normAutofit lnSpcReduction="10000"/>
          </a:bodyPr>
          <a:lstStyle/>
          <a:p>
            <a:r>
              <a:rPr lang="en-US" dirty="0"/>
              <a:t>Utilizing John Holland’s Theory of Vocational Choice, the students will take the Self-Directed Search test prior to the program in order to determine their specific code. Using this specific test and determining the code will allow me to place students in respective roles during the program. ‘</a:t>
            </a:r>
          </a:p>
          <a:p>
            <a:pPr lvl="1"/>
            <a:r>
              <a:rPr lang="en-US" dirty="0"/>
              <a:t>Realistic = Bed builders and fillers</a:t>
            </a:r>
          </a:p>
          <a:p>
            <a:pPr lvl="1"/>
            <a:r>
              <a:rPr lang="en-US" dirty="0"/>
              <a:t>Investigative = Researchers and planters</a:t>
            </a:r>
          </a:p>
          <a:p>
            <a:pPr lvl="1"/>
            <a:r>
              <a:rPr lang="en-US" dirty="0"/>
              <a:t>Artistic = Farmer’s market advertisers</a:t>
            </a:r>
          </a:p>
          <a:p>
            <a:pPr lvl="1"/>
            <a:r>
              <a:rPr lang="en-US" dirty="0"/>
              <a:t>Social = Farmer’s market sellers</a:t>
            </a:r>
          </a:p>
          <a:p>
            <a:pPr lvl="1"/>
            <a:r>
              <a:rPr lang="en-US" dirty="0"/>
              <a:t>Enterprising = Waterers and harvesters</a:t>
            </a:r>
          </a:p>
          <a:p>
            <a:pPr lvl="1"/>
            <a:r>
              <a:rPr lang="en-US" dirty="0"/>
              <a:t>Conventional = </a:t>
            </a:r>
            <a:r>
              <a:rPr lang="en-US" dirty="0" err="1"/>
              <a:t>Weeders</a:t>
            </a:r>
            <a:r>
              <a:rPr lang="en-US" dirty="0"/>
              <a:t> </a:t>
            </a:r>
          </a:p>
          <a:p>
            <a:pPr lvl="1"/>
            <a:endParaRPr lang="en-US" dirty="0"/>
          </a:p>
        </p:txBody>
      </p:sp>
    </p:spTree>
    <p:extLst>
      <p:ext uri="{BB962C8B-B14F-4D97-AF65-F5344CB8AC3E}">
        <p14:creationId xmlns:p14="http://schemas.microsoft.com/office/powerpoint/2010/main" val="135999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2E39F-E098-40F6-B867-C0DDC996F802}"/>
              </a:ext>
            </a:extLst>
          </p:cNvPr>
          <p:cNvSpPr>
            <a:spLocks noGrp="1"/>
          </p:cNvSpPr>
          <p:nvPr>
            <p:ph type="title"/>
          </p:nvPr>
        </p:nvSpPr>
        <p:spPr/>
        <p:txBody>
          <a:bodyPr/>
          <a:lstStyle/>
          <a:p>
            <a:r>
              <a:rPr lang="en-US" dirty="0"/>
              <a:t>Program cont.</a:t>
            </a:r>
          </a:p>
        </p:txBody>
      </p:sp>
      <p:sp>
        <p:nvSpPr>
          <p:cNvPr id="3" name="Content Placeholder 2">
            <a:extLst>
              <a:ext uri="{FF2B5EF4-FFF2-40B4-BE49-F238E27FC236}">
                <a16:creationId xmlns:a16="http://schemas.microsoft.com/office/drawing/2014/main" id="{4037601A-EBE8-4E6F-8085-481AD8E5A6B5}"/>
              </a:ext>
            </a:extLst>
          </p:cNvPr>
          <p:cNvSpPr>
            <a:spLocks noGrp="1"/>
          </p:cNvSpPr>
          <p:nvPr>
            <p:ph idx="1"/>
          </p:nvPr>
        </p:nvSpPr>
        <p:spPr/>
        <p:txBody>
          <a:bodyPr>
            <a:normAutofit/>
          </a:bodyPr>
          <a:lstStyle/>
          <a:p>
            <a:r>
              <a:rPr lang="en-US" dirty="0"/>
              <a:t>The students will be building and nurturing a personal garden on school property. After the crop is harvested, we will host a mock Farmer’s Market. All the students will help create a specific table for a specific crop, including signs and potential recipes that parents can make with the particular vegetable. All of the students will go home with vegetables, and all leftovers will be used by the school cafeteria or donated to a local shelter. </a:t>
            </a:r>
          </a:p>
          <a:p>
            <a:endParaRPr lang="en-US" dirty="0"/>
          </a:p>
        </p:txBody>
      </p:sp>
    </p:spTree>
    <p:extLst>
      <p:ext uri="{BB962C8B-B14F-4D97-AF65-F5344CB8AC3E}">
        <p14:creationId xmlns:p14="http://schemas.microsoft.com/office/powerpoint/2010/main" val="122707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13FA2-06CB-4DAF-81D0-DB4CFB6B4985}"/>
              </a:ext>
            </a:extLst>
          </p:cNvPr>
          <p:cNvSpPr>
            <a:spLocks noGrp="1"/>
          </p:cNvSpPr>
          <p:nvPr>
            <p:ph type="title"/>
          </p:nvPr>
        </p:nvSpPr>
        <p:spPr/>
        <p:txBody>
          <a:bodyPr/>
          <a:lstStyle/>
          <a:p>
            <a:r>
              <a:rPr lang="en-US" dirty="0"/>
              <a:t>Mock Farmer’s Market Presentation Slide</a:t>
            </a:r>
          </a:p>
        </p:txBody>
      </p:sp>
      <p:sp>
        <p:nvSpPr>
          <p:cNvPr id="3" name="Content Placeholder 2">
            <a:extLst>
              <a:ext uri="{FF2B5EF4-FFF2-40B4-BE49-F238E27FC236}">
                <a16:creationId xmlns:a16="http://schemas.microsoft.com/office/drawing/2014/main" id="{9712F37F-ADA5-469F-BE9E-3BEC388D21DA}"/>
              </a:ext>
            </a:extLst>
          </p:cNvPr>
          <p:cNvSpPr>
            <a:spLocks noGrp="1"/>
          </p:cNvSpPr>
          <p:nvPr>
            <p:ph idx="1"/>
          </p:nvPr>
        </p:nvSpPr>
        <p:spPr>
          <a:xfrm>
            <a:off x="1524000" y="1905000"/>
            <a:ext cx="3733800" cy="3474720"/>
          </a:xfrm>
        </p:spPr>
        <p:txBody>
          <a:bodyPr>
            <a:normAutofit lnSpcReduction="10000"/>
          </a:bodyPr>
          <a:lstStyle/>
          <a:p>
            <a:r>
              <a:rPr lang="en-US" dirty="0"/>
              <a:t>Career: </a:t>
            </a:r>
            <a:r>
              <a:rPr lang="en-US" dirty="0" err="1"/>
              <a:t>Veternarian</a:t>
            </a:r>
            <a:endParaRPr lang="en-US" dirty="0"/>
          </a:p>
          <a:p>
            <a:r>
              <a:rPr lang="en-US" dirty="0"/>
              <a:t>Type of Education: Bachelor’s Degree, Additional Four-Year Degree Program</a:t>
            </a:r>
          </a:p>
          <a:p>
            <a:r>
              <a:rPr lang="en-US" dirty="0"/>
              <a:t>Classes Needed: 4 years of science (biology, chemistry, anatomy, etc.), 4 years of math, 4 years of English, etc.</a:t>
            </a:r>
          </a:p>
          <a:p>
            <a:r>
              <a:rPr lang="en-US" dirty="0"/>
              <a:t>Average Salary: $88,770 per year</a:t>
            </a:r>
          </a:p>
        </p:txBody>
      </p:sp>
      <p:pic>
        <p:nvPicPr>
          <p:cNvPr id="5" name="Picture 4">
            <a:extLst>
              <a:ext uri="{FF2B5EF4-FFF2-40B4-BE49-F238E27FC236}">
                <a16:creationId xmlns:a16="http://schemas.microsoft.com/office/drawing/2014/main" id="{69042103-AB8D-45FE-9CE9-55B4E62991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86400" y="1447800"/>
            <a:ext cx="3875122" cy="3962400"/>
          </a:xfrm>
          <a:prstGeom prst="rect">
            <a:avLst/>
          </a:prstGeom>
        </p:spPr>
      </p:pic>
    </p:spTree>
    <p:extLst>
      <p:ext uri="{BB962C8B-B14F-4D97-AF65-F5344CB8AC3E}">
        <p14:creationId xmlns:p14="http://schemas.microsoft.com/office/powerpoint/2010/main" val="41390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Weekly Lessons</a:t>
            </a:r>
          </a:p>
        </p:txBody>
      </p:sp>
      <p:sp>
        <p:nvSpPr>
          <p:cNvPr id="3" name="Text Placeholder 2"/>
          <p:cNvSpPr>
            <a:spLocks noGrp="1"/>
          </p:cNvSpPr>
          <p:nvPr>
            <p:ph type="body" idx="1"/>
          </p:nvPr>
        </p:nvSpPr>
        <p:spPr/>
        <p:txBody>
          <a:bodyPr/>
          <a:lstStyle/>
          <a:p>
            <a:r>
              <a:rPr lang="en-US" dirty="0"/>
              <a:t>45 Minute Lessons</a:t>
            </a:r>
          </a:p>
        </p:txBody>
      </p:sp>
      <p:sp>
        <p:nvSpPr>
          <p:cNvPr id="4" name="Content Placeholder 3"/>
          <p:cNvSpPr>
            <a:spLocks noGrp="1"/>
          </p:cNvSpPr>
          <p:nvPr>
            <p:ph sz="half" idx="2"/>
          </p:nvPr>
        </p:nvSpPr>
        <p:spPr>
          <a:xfrm>
            <a:off x="1524000" y="2624666"/>
            <a:ext cx="4572000" cy="3623734"/>
          </a:xfrm>
        </p:spPr>
        <p:txBody>
          <a:bodyPr>
            <a:normAutofit fontScale="92500" lnSpcReduction="10000"/>
          </a:bodyPr>
          <a:lstStyle/>
          <a:p>
            <a:r>
              <a:rPr lang="en-US" dirty="0"/>
              <a:t>Every other week will alternate between working in the garden/on the Farmer’s Market or presenting lesson plans on careers. The following careers will be discussed:</a:t>
            </a:r>
          </a:p>
          <a:p>
            <a:pPr lvl="1"/>
            <a:r>
              <a:rPr lang="en-US" dirty="0"/>
              <a:t>Agricultural business</a:t>
            </a:r>
          </a:p>
          <a:p>
            <a:pPr lvl="1"/>
            <a:r>
              <a:rPr lang="en-US" dirty="0"/>
              <a:t>Agricultural engineering</a:t>
            </a:r>
          </a:p>
          <a:p>
            <a:pPr lvl="1"/>
            <a:r>
              <a:rPr lang="en-US" dirty="0"/>
              <a:t>Agricultural mechanics</a:t>
            </a:r>
          </a:p>
          <a:p>
            <a:pPr lvl="1"/>
            <a:r>
              <a:rPr lang="en-US" dirty="0"/>
              <a:t>Animal science</a:t>
            </a:r>
          </a:p>
          <a:p>
            <a:pPr lvl="1"/>
            <a:r>
              <a:rPr lang="en-US" dirty="0"/>
              <a:t>Food science</a:t>
            </a:r>
          </a:p>
          <a:p>
            <a:pPr lvl="1"/>
            <a:r>
              <a:rPr lang="en-US" dirty="0"/>
              <a:t>Food writing</a:t>
            </a:r>
          </a:p>
        </p:txBody>
      </p:sp>
      <p:sp>
        <p:nvSpPr>
          <p:cNvPr id="5" name="Text Placeholder 4"/>
          <p:cNvSpPr>
            <a:spLocks noGrp="1"/>
          </p:cNvSpPr>
          <p:nvPr>
            <p:ph type="body" sz="quarter" idx="3"/>
          </p:nvPr>
        </p:nvSpPr>
        <p:spPr/>
        <p:txBody>
          <a:bodyPr/>
          <a:lstStyle/>
          <a:p>
            <a:r>
              <a:rPr lang="en-US" dirty="0"/>
              <a:t>10 Minute Teacher Time</a:t>
            </a:r>
          </a:p>
        </p:txBody>
      </p:sp>
      <p:sp>
        <p:nvSpPr>
          <p:cNvPr id="6" name="Content Placeholder 5"/>
          <p:cNvSpPr>
            <a:spLocks noGrp="1"/>
          </p:cNvSpPr>
          <p:nvPr>
            <p:ph sz="quarter" idx="4"/>
          </p:nvPr>
        </p:nvSpPr>
        <p:spPr/>
        <p:txBody>
          <a:bodyPr>
            <a:normAutofit fontScale="92500" lnSpcReduction="10000"/>
          </a:bodyPr>
          <a:lstStyle/>
          <a:p>
            <a:r>
              <a:rPr lang="en-US" dirty="0"/>
              <a:t>Teachers will allow students 10 minutes every other day to tend to garden or Farmer’s Market Planning</a:t>
            </a:r>
          </a:p>
        </p:txBody>
      </p:sp>
    </p:spTree>
    <p:extLst>
      <p:ext uri="{BB962C8B-B14F-4D97-AF65-F5344CB8AC3E}">
        <p14:creationId xmlns:p14="http://schemas.microsoft.com/office/powerpoint/2010/main" val="145773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6D06C-0933-4F40-93EA-6555FA989467}"/>
              </a:ext>
            </a:extLst>
          </p:cNvPr>
          <p:cNvSpPr>
            <a:spLocks noGrp="1"/>
          </p:cNvSpPr>
          <p:nvPr>
            <p:ph type="title"/>
          </p:nvPr>
        </p:nvSpPr>
        <p:spPr/>
        <p:txBody>
          <a:bodyPr/>
          <a:lstStyle/>
          <a:p>
            <a:r>
              <a:rPr lang="en-US" dirty="0"/>
              <a:t>Assessment</a:t>
            </a:r>
          </a:p>
        </p:txBody>
      </p:sp>
      <p:sp>
        <p:nvSpPr>
          <p:cNvPr id="3" name="Content Placeholder 2">
            <a:extLst>
              <a:ext uri="{FF2B5EF4-FFF2-40B4-BE49-F238E27FC236}">
                <a16:creationId xmlns:a16="http://schemas.microsoft.com/office/drawing/2014/main" id="{8201CA55-2ADF-4333-81D9-C942B824AB42}"/>
              </a:ext>
            </a:extLst>
          </p:cNvPr>
          <p:cNvSpPr>
            <a:spLocks noGrp="1"/>
          </p:cNvSpPr>
          <p:nvPr>
            <p:ph idx="1"/>
          </p:nvPr>
        </p:nvSpPr>
        <p:spPr/>
        <p:txBody>
          <a:bodyPr/>
          <a:lstStyle/>
          <a:p>
            <a:r>
              <a:rPr lang="en-US" dirty="0"/>
              <a:t>At the end of the program, students will be given a quick survey to describe their involvement in the program, if they enjoyed it, and if they would participate in it if given a second chance. There will also be a section for feedback on improvement. </a:t>
            </a:r>
          </a:p>
          <a:p>
            <a:r>
              <a:rPr lang="en-US" dirty="0"/>
              <a:t>Students will write a two paragraph paper about the program. The first paragraph will discuss a career they learned about and are most interested in and why, and the second will explain three fun facts that the chosen career involves.</a:t>
            </a:r>
          </a:p>
        </p:txBody>
      </p:sp>
    </p:spTree>
    <p:extLst>
      <p:ext uri="{BB962C8B-B14F-4D97-AF65-F5344CB8AC3E}">
        <p14:creationId xmlns:p14="http://schemas.microsoft.com/office/powerpoint/2010/main" val="85656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ECCEF-4588-4D9B-BA8E-366193F84B7F}"/>
              </a:ext>
            </a:extLst>
          </p:cNvPr>
          <p:cNvSpPr>
            <a:spLocks noGrp="1"/>
          </p:cNvSpPr>
          <p:nvPr>
            <p:ph type="title"/>
          </p:nvPr>
        </p:nvSpPr>
        <p:spPr>
          <a:xfrm>
            <a:off x="838200" y="152400"/>
            <a:ext cx="9829800" cy="1082674"/>
          </a:xfrm>
        </p:spPr>
        <p:txBody>
          <a:bodyPr/>
          <a:lstStyle/>
          <a:p>
            <a:r>
              <a:rPr lang="en-US" dirty="0"/>
              <a:t>Materials &amp; Cost</a:t>
            </a:r>
          </a:p>
        </p:txBody>
      </p:sp>
      <p:sp>
        <p:nvSpPr>
          <p:cNvPr id="3" name="Content Placeholder 2">
            <a:extLst>
              <a:ext uri="{FF2B5EF4-FFF2-40B4-BE49-F238E27FC236}">
                <a16:creationId xmlns:a16="http://schemas.microsoft.com/office/drawing/2014/main" id="{C613A046-79CF-4019-BB20-8E44C8277DBB}"/>
              </a:ext>
            </a:extLst>
          </p:cNvPr>
          <p:cNvSpPr>
            <a:spLocks noGrp="1"/>
          </p:cNvSpPr>
          <p:nvPr>
            <p:ph idx="1"/>
          </p:nvPr>
        </p:nvSpPr>
        <p:spPr>
          <a:xfrm>
            <a:off x="1676400" y="1235074"/>
            <a:ext cx="8915400" cy="4632326"/>
          </a:xfrm>
        </p:spPr>
        <p:txBody>
          <a:bodyPr>
            <a:normAutofit fontScale="25000" lnSpcReduction="20000"/>
          </a:bodyPr>
          <a:lstStyle/>
          <a:p>
            <a:r>
              <a:rPr lang="en-US" sz="4800" b="1" dirty="0"/>
              <a:t>NOTE: The goal is to utilize community partnerships and donations to fund certain aspects.</a:t>
            </a:r>
          </a:p>
          <a:p>
            <a:pPr lvl="0"/>
            <a:r>
              <a:rPr lang="en-US" sz="4800" dirty="0"/>
              <a:t>Frame It All 48-in W x 48-in L x 5.5-in H Brown Composite Raised Garden Bed (x 2) = $99.96</a:t>
            </a:r>
          </a:p>
          <a:p>
            <a:pPr lvl="0"/>
            <a:r>
              <a:rPr lang="en-US" sz="4800" dirty="0"/>
              <a:t>Miracle-Gro 1.5-cu ft Organic Raised Bed Soil (x 12) = $107.76</a:t>
            </a:r>
          </a:p>
          <a:p>
            <a:pPr lvl="0"/>
            <a:r>
              <a:rPr lang="en-US" sz="4800" dirty="0" err="1"/>
              <a:t>Truper</a:t>
            </a:r>
            <a:r>
              <a:rPr lang="en-US" sz="4800" dirty="0"/>
              <a:t> Compact Wood Garden Spade (x 2) = $21.96</a:t>
            </a:r>
          </a:p>
          <a:p>
            <a:pPr lvl="0"/>
            <a:r>
              <a:rPr lang="en-US" sz="4800" dirty="0"/>
              <a:t>Squash seeds = $1.58</a:t>
            </a:r>
          </a:p>
          <a:p>
            <a:pPr lvl="0"/>
            <a:r>
              <a:rPr lang="en-US" sz="4800" dirty="0"/>
              <a:t>Green bean seeds = $1.58</a:t>
            </a:r>
          </a:p>
          <a:p>
            <a:pPr lvl="0"/>
            <a:r>
              <a:rPr lang="en-US" sz="4800" dirty="0"/>
              <a:t>Lettuce seeds = $1.99</a:t>
            </a:r>
          </a:p>
          <a:p>
            <a:pPr lvl="0"/>
            <a:r>
              <a:rPr lang="en-US" sz="4800" dirty="0"/>
              <a:t>Tomato seeds = $1.59</a:t>
            </a:r>
          </a:p>
          <a:p>
            <a:pPr lvl="0"/>
            <a:r>
              <a:rPr lang="en-US" sz="4800" dirty="0"/>
              <a:t>Snow pea seeds = $1.58</a:t>
            </a:r>
          </a:p>
          <a:p>
            <a:r>
              <a:rPr lang="en-US" sz="4800" dirty="0"/>
              <a:t>Resources provided by school:</a:t>
            </a:r>
          </a:p>
          <a:p>
            <a:pPr lvl="0"/>
            <a:r>
              <a:rPr lang="en-US" sz="4800" dirty="0"/>
              <a:t>Water </a:t>
            </a:r>
          </a:p>
          <a:p>
            <a:pPr lvl="0"/>
            <a:r>
              <a:rPr lang="en-US" sz="4800" dirty="0"/>
              <a:t>Paper, colored pencils/crayons for advertisements/decorations for Farmer’s Market</a:t>
            </a:r>
          </a:p>
          <a:p>
            <a:pPr lvl="0"/>
            <a:r>
              <a:rPr lang="en-US" sz="4800" dirty="0"/>
              <a:t>Computers for internet research on recipes</a:t>
            </a:r>
          </a:p>
          <a:p>
            <a:r>
              <a:rPr lang="en-US" sz="4800" dirty="0"/>
              <a:t>Total Cost = $238</a:t>
            </a:r>
          </a:p>
          <a:p>
            <a:endParaRPr lang="en-US" dirty="0"/>
          </a:p>
        </p:txBody>
      </p:sp>
    </p:spTree>
    <p:extLst>
      <p:ext uri="{BB962C8B-B14F-4D97-AF65-F5344CB8AC3E}">
        <p14:creationId xmlns:p14="http://schemas.microsoft.com/office/powerpoint/2010/main" val="10231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15C6C-6BB6-4DB6-B7D6-7F14EAB2CC5C}">
  <ds:schemaRef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40262f94-9f35-4ac3-9a90-690165a166b7"/>
    <ds:schemaRef ds:uri="http://schemas.microsoft.com/office/2006/documentManagement/types"/>
    <ds:schemaRef ds:uri="a4f35948-e619-41b3-aa29-22878b09cfd2"/>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2551</TotalTime>
  <Words>709</Words>
  <Application>Microsoft Office PowerPoint</Application>
  <PresentationFormat>Widescreen</PresentationFormat>
  <Paragraphs>61</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Children Friends 16x9</vt:lpstr>
      <vt:lpstr>Farm to Table: A College &amp; Career Readiness Program</vt:lpstr>
      <vt:lpstr>What is Farm-to-Table?</vt:lpstr>
      <vt:lpstr>Who is the program for and why?</vt:lpstr>
      <vt:lpstr>How will the program work?</vt:lpstr>
      <vt:lpstr>Program cont.</vt:lpstr>
      <vt:lpstr>Mock Farmer’s Market Presentation Slide</vt:lpstr>
      <vt:lpstr>Weekly Lessons</vt:lpstr>
      <vt:lpstr>Assessment</vt:lpstr>
      <vt:lpstr>Materials &amp; Cost</vt:lpstr>
      <vt:lpstr>ASCA Mindset &amp; Behavior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 to Table: A College &amp; Career Readiness Program</dc:title>
  <dc:creator>Kyra Denish</dc:creator>
  <cp:keywords/>
  <cp:lastModifiedBy>Kyra Denish</cp:lastModifiedBy>
  <cp:revision>3</cp:revision>
  <dcterms:created xsi:type="dcterms:W3CDTF">2019-10-17T23:32:06Z</dcterms:created>
  <dcterms:modified xsi:type="dcterms:W3CDTF">2019-10-19T18:03:44Z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