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60" r:id="rId5"/>
    <p:sldId id="261" r:id="rId6"/>
    <p:sldId id="263" r:id="rId7"/>
    <p:sldId id="265" r:id="rId8"/>
    <p:sldId id="262" r:id="rId9"/>
    <p:sldId id="264"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yra Denish" userId="c54b4bedab6495ec" providerId="LiveId" clId="{D31AD0E1-517E-4FDC-AC5C-4D7F4C1C1E0D}"/>
    <pc:docChg chg="custSel addSld modSld">
      <pc:chgData name="Kyra Denish" userId="c54b4bedab6495ec" providerId="LiveId" clId="{D31AD0E1-517E-4FDC-AC5C-4D7F4C1C1E0D}" dt="2021-04-08T14:45:53.904" v="266" actId="20577"/>
      <pc:docMkLst>
        <pc:docMk/>
      </pc:docMkLst>
      <pc:sldChg chg="modSp new mod">
        <pc:chgData name="Kyra Denish" userId="c54b4bedab6495ec" providerId="LiveId" clId="{D31AD0E1-517E-4FDC-AC5C-4D7F4C1C1E0D}" dt="2021-04-08T14:45:53.904" v="266" actId="20577"/>
        <pc:sldMkLst>
          <pc:docMk/>
          <pc:sldMk cId="4066713596" sldId="265"/>
        </pc:sldMkLst>
        <pc:spChg chg="mod">
          <ac:chgData name="Kyra Denish" userId="c54b4bedab6495ec" providerId="LiveId" clId="{D31AD0E1-517E-4FDC-AC5C-4D7F4C1C1E0D}" dt="2021-04-08T14:44:26.215" v="42" actId="20577"/>
          <ac:spMkLst>
            <pc:docMk/>
            <pc:sldMk cId="4066713596" sldId="265"/>
            <ac:spMk id="2" creationId="{46B9719A-23E6-4531-A1C9-BCEDB5996082}"/>
          </ac:spMkLst>
        </pc:spChg>
        <pc:spChg chg="mod">
          <ac:chgData name="Kyra Denish" userId="c54b4bedab6495ec" providerId="LiveId" clId="{D31AD0E1-517E-4FDC-AC5C-4D7F4C1C1E0D}" dt="2021-04-08T14:45:53.904" v="266" actId="20577"/>
          <ac:spMkLst>
            <pc:docMk/>
            <pc:sldMk cId="4066713596" sldId="265"/>
            <ac:spMk id="3" creationId="{B80C4564-43DA-4682-90B4-CA9CD1AE2A3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5E0CC32-CFBF-4C0F-AE05-091227576F40}" type="datetimeFigureOut">
              <a:rPr lang="en-US" smtClean="0"/>
              <a:t>4/8/2021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360FCE2-75EE-4FEA-8D7D-6B125C654D8A}"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911938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0CC32-CFBF-4C0F-AE05-091227576F40}" type="datetimeFigureOut">
              <a:rPr lang="en-US" smtClean="0"/>
              <a:t>4/8/2021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2767068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0CC32-CFBF-4C0F-AE05-091227576F40}" type="datetimeFigureOut">
              <a:rPr lang="en-US" smtClean="0"/>
              <a:t>4/8/2021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164783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0CC32-CFBF-4C0F-AE05-091227576F40}" type="datetimeFigureOut">
              <a:rPr lang="en-US" smtClean="0"/>
              <a:t>4/8/2021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1056738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5E0CC32-CFBF-4C0F-AE05-091227576F40}" type="datetimeFigureOut">
              <a:rPr lang="en-US" smtClean="0"/>
              <a:t>4/8/2021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360FCE2-75EE-4FEA-8D7D-6B125C654D8A}"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774804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E0CC32-CFBF-4C0F-AE05-091227576F40}" type="datetimeFigureOut">
              <a:rPr lang="en-US" smtClean="0"/>
              <a:t>4/8/2021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395908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E0CC32-CFBF-4C0F-AE05-091227576F40}" type="datetimeFigureOut">
              <a:rPr lang="en-US" smtClean="0"/>
              <a:t>4/8/2021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2081507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E0CC32-CFBF-4C0F-AE05-091227576F40}" type="datetimeFigureOut">
              <a:rPr lang="en-US" smtClean="0"/>
              <a:t>4/8/2021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253026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0CC32-CFBF-4C0F-AE05-091227576F40}" type="datetimeFigureOut">
              <a:rPr lang="en-US" smtClean="0"/>
              <a:t>4/8/2021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60FCE2-75EE-4FEA-8D7D-6B125C654D8A}" type="slidenum">
              <a:rPr lang="en-US" smtClean="0"/>
              <a:t>‹#›</a:t>
            </a:fld>
            <a:endParaRPr lang="en-US"/>
          </a:p>
        </p:txBody>
      </p:sp>
    </p:spTree>
    <p:extLst>
      <p:ext uri="{BB962C8B-B14F-4D97-AF65-F5344CB8AC3E}">
        <p14:creationId xmlns:p14="http://schemas.microsoft.com/office/powerpoint/2010/main" val="64563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5E0CC32-CFBF-4C0F-AE05-091227576F40}" type="datetimeFigureOut">
              <a:rPr lang="en-US" smtClean="0"/>
              <a:t>4/8/2021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360FCE2-75EE-4FEA-8D7D-6B125C654D8A}"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075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5E0CC32-CFBF-4C0F-AE05-091227576F40}" type="datetimeFigureOut">
              <a:rPr lang="en-US" smtClean="0"/>
              <a:t>4/8/2021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360FCE2-75EE-4FEA-8D7D-6B125C654D8A}"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79021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5E0CC32-CFBF-4C0F-AE05-091227576F40}" type="datetimeFigureOut">
              <a:rPr lang="en-US" smtClean="0"/>
              <a:t>4/8/2021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360FCE2-75EE-4FEA-8D7D-6B125C654D8A}"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42692400"/>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rincetonreview.com/college/act-information" TargetMode="External"/><Relationship Id="rId2" Type="http://schemas.openxmlformats.org/officeDocument/2006/relationships/hyperlink" Target="https://bigfuture.collegeboard.org/get-in/testing/8-things-to-know-about-how-colleges-use-admission-tests" TargetMode="External"/><Relationship Id="rId1" Type="http://schemas.openxmlformats.org/officeDocument/2006/relationships/slideLayout" Target="../slideLayouts/slideLayout2.xml"/><Relationship Id="rId4" Type="http://schemas.openxmlformats.org/officeDocument/2006/relationships/hyperlink" Target="https://www.princetonreview.com/college/sat-inform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39031-79AD-4A25-8C51-7DA44F2F64B9}"/>
              </a:ext>
            </a:extLst>
          </p:cNvPr>
          <p:cNvSpPr>
            <a:spLocks noGrp="1"/>
          </p:cNvSpPr>
          <p:nvPr>
            <p:ph type="ctrTitle"/>
          </p:nvPr>
        </p:nvSpPr>
        <p:spPr/>
        <p:txBody>
          <a:bodyPr/>
          <a:lstStyle/>
          <a:p>
            <a:r>
              <a:rPr lang="en-US" dirty="0"/>
              <a:t>Standardized Testing</a:t>
            </a:r>
          </a:p>
        </p:txBody>
      </p:sp>
      <p:sp>
        <p:nvSpPr>
          <p:cNvPr id="3" name="Subtitle 2">
            <a:extLst>
              <a:ext uri="{FF2B5EF4-FFF2-40B4-BE49-F238E27FC236}">
                <a16:creationId xmlns:a16="http://schemas.microsoft.com/office/drawing/2014/main" id="{EBBC0263-8371-4AA3-AE16-35FD158FA1BD}"/>
              </a:ext>
            </a:extLst>
          </p:cNvPr>
          <p:cNvSpPr>
            <a:spLocks noGrp="1"/>
          </p:cNvSpPr>
          <p:nvPr>
            <p:ph type="subTitle" idx="1"/>
          </p:nvPr>
        </p:nvSpPr>
        <p:spPr/>
        <p:txBody>
          <a:bodyPr/>
          <a:lstStyle/>
          <a:p>
            <a:r>
              <a:rPr lang="en-US" dirty="0"/>
              <a:t>Kyra Denish</a:t>
            </a:r>
          </a:p>
        </p:txBody>
      </p:sp>
    </p:spTree>
    <p:extLst>
      <p:ext uri="{BB962C8B-B14F-4D97-AF65-F5344CB8AC3E}">
        <p14:creationId xmlns:p14="http://schemas.microsoft.com/office/powerpoint/2010/main" val="3441669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06C8-1A5D-4F9C-974E-1C4FB3C22AFB}"/>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0A73B16B-6DE6-4BCC-9F72-E5436DA9665D}"/>
              </a:ext>
            </a:extLst>
          </p:cNvPr>
          <p:cNvSpPr>
            <a:spLocks noGrp="1"/>
          </p:cNvSpPr>
          <p:nvPr>
            <p:ph idx="1"/>
          </p:nvPr>
        </p:nvSpPr>
        <p:spPr/>
        <p:txBody>
          <a:bodyPr/>
          <a:lstStyle/>
          <a:p>
            <a:r>
              <a:rPr lang="en-US" dirty="0">
                <a:hlinkClick r:id="rId2"/>
              </a:rPr>
              <a:t>https://bigfuture.collegeboard.org/get-in/testing/8-things-to-know-about-how-colleges-use-admission-tests</a:t>
            </a:r>
            <a:endParaRPr lang="en-US" dirty="0"/>
          </a:p>
          <a:p>
            <a:r>
              <a:rPr lang="en-US" dirty="0">
                <a:hlinkClick r:id="rId3"/>
              </a:rPr>
              <a:t>https://www.princetonreview.com/college/act-information</a:t>
            </a:r>
            <a:endParaRPr lang="en-US" dirty="0"/>
          </a:p>
          <a:p>
            <a:r>
              <a:rPr lang="en-US" dirty="0">
                <a:hlinkClick r:id="rId4"/>
              </a:rPr>
              <a:t>https://www.princetonreview.com/college/sat-information</a:t>
            </a:r>
            <a:endParaRPr lang="en-US" dirty="0"/>
          </a:p>
        </p:txBody>
      </p:sp>
    </p:spTree>
    <p:extLst>
      <p:ext uri="{BB962C8B-B14F-4D97-AF65-F5344CB8AC3E}">
        <p14:creationId xmlns:p14="http://schemas.microsoft.com/office/powerpoint/2010/main" val="399289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2730-1DA8-44C5-9DFE-5F9167A946DF}"/>
              </a:ext>
            </a:extLst>
          </p:cNvPr>
          <p:cNvSpPr>
            <a:spLocks noGrp="1"/>
          </p:cNvSpPr>
          <p:nvPr>
            <p:ph type="title"/>
          </p:nvPr>
        </p:nvSpPr>
        <p:spPr/>
        <p:txBody>
          <a:bodyPr>
            <a:normAutofit/>
          </a:bodyPr>
          <a:lstStyle/>
          <a:p>
            <a:r>
              <a:rPr lang="en-US" b="1" dirty="0"/>
              <a:t>8 Things to Know About How Colleges Use Standardized Tests</a:t>
            </a:r>
            <a:endParaRPr lang="en-US" dirty="0"/>
          </a:p>
        </p:txBody>
      </p:sp>
      <p:sp>
        <p:nvSpPr>
          <p:cNvPr id="3" name="Content Placeholder 2">
            <a:extLst>
              <a:ext uri="{FF2B5EF4-FFF2-40B4-BE49-F238E27FC236}">
                <a16:creationId xmlns:a16="http://schemas.microsoft.com/office/drawing/2014/main" id="{8FB78DD2-C1D1-4BAF-B2F3-C5A4E0D77AE0}"/>
              </a:ext>
            </a:extLst>
          </p:cNvPr>
          <p:cNvSpPr>
            <a:spLocks noGrp="1"/>
          </p:cNvSpPr>
          <p:nvPr>
            <p:ph idx="1"/>
          </p:nvPr>
        </p:nvSpPr>
        <p:spPr/>
        <p:txBody>
          <a:bodyPr>
            <a:normAutofit lnSpcReduction="10000"/>
          </a:bodyPr>
          <a:lstStyle/>
          <a:p>
            <a:pPr fontAlgn="base"/>
            <a:r>
              <a:rPr lang="en-US" b="1" dirty="0"/>
              <a:t>1. Most Four-Year Colleges Use Test Scores in Their Admission Decisions</a:t>
            </a:r>
          </a:p>
          <a:p>
            <a:pPr fontAlgn="base"/>
            <a:r>
              <a:rPr lang="en-US" b="1" dirty="0"/>
              <a:t>2. Test Scores Are Not the Most Important Factor</a:t>
            </a:r>
          </a:p>
          <a:p>
            <a:pPr fontAlgn="base"/>
            <a:r>
              <a:rPr lang="en-US" b="1" dirty="0"/>
              <a:t>3. Most Colleges Publish Student Test-Score Information</a:t>
            </a:r>
          </a:p>
          <a:p>
            <a:pPr fontAlgn="base"/>
            <a:r>
              <a:rPr lang="en-US" b="1" dirty="0"/>
              <a:t>4. Admission Tests Let Colleges Find You</a:t>
            </a:r>
          </a:p>
          <a:p>
            <a:pPr fontAlgn="base"/>
            <a:r>
              <a:rPr lang="en-US" b="1" dirty="0"/>
              <a:t>5. Colleges May Use Scores to Award Scholarships</a:t>
            </a:r>
          </a:p>
          <a:p>
            <a:pPr fontAlgn="base"/>
            <a:r>
              <a:rPr lang="en-US" b="1" dirty="0"/>
              <a:t>6. Scores May Determine Placement in College Classes</a:t>
            </a:r>
            <a:endParaRPr lang="en-US" dirty="0"/>
          </a:p>
          <a:p>
            <a:pPr fontAlgn="base"/>
            <a:r>
              <a:rPr lang="en-US" b="1" dirty="0"/>
              <a:t>7. Most Four-Year Colleges Require Scores, and Some Two-Year Colleges Recommend Them</a:t>
            </a:r>
          </a:p>
          <a:p>
            <a:pPr fontAlgn="base"/>
            <a:r>
              <a:rPr lang="en-US" b="1" dirty="0"/>
              <a:t>8. Colleges Consider Multiple Scores in Different Ways</a:t>
            </a:r>
          </a:p>
          <a:p>
            <a:endParaRPr lang="en-US" dirty="0"/>
          </a:p>
        </p:txBody>
      </p:sp>
    </p:spTree>
    <p:extLst>
      <p:ext uri="{BB962C8B-B14F-4D97-AF65-F5344CB8AC3E}">
        <p14:creationId xmlns:p14="http://schemas.microsoft.com/office/powerpoint/2010/main" val="20894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BD93-95A6-40DE-8D2A-AB00CDB9D448}"/>
              </a:ext>
            </a:extLst>
          </p:cNvPr>
          <p:cNvSpPr>
            <a:spLocks noGrp="1"/>
          </p:cNvSpPr>
          <p:nvPr>
            <p:ph type="title"/>
          </p:nvPr>
        </p:nvSpPr>
        <p:spPr/>
        <p:txBody>
          <a:bodyPr/>
          <a:lstStyle/>
          <a:p>
            <a:r>
              <a:rPr lang="en-US" dirty="0"/>
              <a:t>About the SAT</a:t>
            </a:r>
          </a:p>
        </p:txBody>
      </p:sp>
      <p:sp>
        <p:nvSpPr>
          <p:cNvPr id="3" name="Content Placeholder 2">
            <a:extLst>
              <a:ext uri="{FF2B5EF4-FFF2-40B4-BE49-F238E27FC236}">
                <a16:creationId xmlns:a16="http://schemas.microsoft.com/office/drawing/2014/main" id="{BFE0B9C4-13D2-4624-AAC8-EE33540B838A}"/>
              </a:ext>
            </a:extLst>
          </p:cNvPr>
          <p:cNvSpPr>
            <a:spLocks noGrp="1"/>
          </p:cNvSpPr>
          <p:nvPr>
            <p:ph idx="1"/>
          </p:nvPr>
        </p:nvSpPr>
        <p:spPr>
          <a:xfrm>
            <a:off x="838200" y="1549400"/>
            <a:ext cx="10515600" cy="4351338"/>
          </a:xfrm>
        </p:spPr>
        <p:txBody>
          <a:bodyPr>
            <a:normAutofit lnSpcReduction="10000"/>
          </a:bodyPr>
          <a:lstStyle/>
          <a:p>
            <a:r>
              <a:rPr lang="en-US" dirty="0"/>
              <a:t>The SAT is a multiple-choice, pencil-and-paper test created and administered by the College Board.  </a:t>
            </a:r>
          </a:p>
          <a:p>
            <a:r>
              <a:rPr lang="en-US" dirty="0"/>
              <a:t>The purpose of the SAT is to measure a high school student's readiness for college, and provide colleges with one common data point that can be used to compare all applicants. </a:t>
            </a:r>
          </a:p>
          <a:p>
            <a:r>
              <a:rPr lang="en-US" dirty="0"/>
              <a:t>There are two SAT Sections:</a:t>
            </a:r>
          </a:p>
          <a:p>
            <a:pPr lvl="1"/>
            <a:r>
              <a:rPr lang="en-US" dirty="0"/>
              <a:t>Math</a:t>
            </a:r>
          </a:p>
          <a:p>
            <a:pPr lvl="1"/>
            <a:r>
              <a:rPr lang="en-US" dirty="0"/>
              <a:t>Evidence-Based Reading and Writing</a:t>
            </a:r>
          </a:p>
          <a:p>
            <a:r>
              <a:rPr lang="en-US" dirty="0"/>
              <a:t>The SAT is 3 hours long. If you choose to take the SAT with Essay, the test will be 3 hours and 50 minutes.</a:t>
            </a:r>
          </a:p>
          <a:p>
            <a:r>
              <a:rPr lang="en-US" dirty="0"/>
              <a:t>Each section of the SAT is scored on a 200 to 800 point scale. Your total SAT score is the sum of your section scores. The highest possible SAT score is 1600. If you take the Essay, you will receive a separate score.</a:t>
            </a:r>
          </a:p>
        </p:txBody>
      </p:sp>
    </p:spTree>
    <p:extLst>
      <p:ext uri="{BB962C8B-B14F-4D97-AF65-F5344CB8AC3E}">
        <p14:creationId xmlns:p14="http://schemas.microsoft.com/office/powerpoint/2010/main" val="2474602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B8D1A-7604-4BEE-BD03-3CE6828C49DE}"/>
              </a:ext>
            </a:extLst>
          </p:cNvPr>
          <p:cNvSpPr>
            <a:spLocks noGrp="1"/>
          </p:cNvSpPr>
          <p:nvPr>
            <p:ph type="title"/>
          </p:nvPr>
        </p:nvSpPr>
        <p:spPr/>
        <p:txBody>
          <a:bodyPr/>
          <a:lstStyle/>
          <a:p>
            <a:r>
              <a:rPr lang="en-US" dirty="0"/>
              <a:t>About the ACT</a:t>
            </a:r>
          </a:p>
        </p:txBody>
      </p:sp>
      <p:sp>
        <p:nvSpPr>
          <p:cNvPr id="3" name="Content Placeholder 2">
            <a:extLst>
              <a:ext uri="{FF2B5EF4-FFF2-40B4-BE49-F238E27FC236}">
                <a16:creationId xmlns:a16="http://schemas.microsoft.com/office/drawing/2014/main" id="{B3094C6A-54F5-4B6A-8A86-6C8A10C8C658}"/>
              </a:ext>
            </a:extLst>
          </p:cNvPr>
          <p:cNvSpPr>
            <a:spLocks noGrp="1"/>
          </p:cNvSpPr>
          <p:nvPr>
            <p:ph idx="1"/>
          </p:nvPr>
        </p:nvSpPr>
        <p:spPr>
          <a:xfrm>
            <a:off x="838200" y="1501775"/>
            <a:ext cx="10515600" cy="4670425"/>
          </a:xfrm>
        </p:spPr>
        <p:txBody>
          <a:bodyPr>
            <a:normAutofit fontScale="92500" lnSpcReduction="20000"/>
          </a:bodyPr>
          <a:lstStyle/>
          <a:p>
            <a:r>
              <a:rPr lang="en-US" dirty="0"/>
              <a:t>It is a multiple-choice, pencil-and-paper test administered by ACT, Inc. </a:t>
            </a:r>
          </a:p>
          <a:p>
            <a:r>
              <a:rPr lang="en-US" dirty="0"/>
              <a:t>The purpose of the ACT test is to measure a high school student's readiness for college, and provide colleges with one common data point that can be used to compare all applicants. </a:t>
            </a:r>
          </a:p>
          <a:p>
            <a:r>
              <a:rPr lang="en-US" dirty="0"/>
              <a:t>There are four ACT Sections:  </a:t>
            </a:r>
          </a:p>
          <a:p>
            <a:pPr lvl="1"/>
            <a:r>
              <a:rPr lang="en-US" dirty="0"/>
              <a:t>English</a:t>
            </a:r>
          </a:p>
          <a:p>
            <a:pPr lvl="1"/>
            <a:r>
              <a:rPr lang="en-US" dirty="0"/>
              <a:t>Reading</a:t>
            </a:r>
          </a:p>
          <a:p>
            <a:pPr lvl="1"/>
            <a:r>
              <a:rPr lang="en-US" dirty="0"/>
              <a:t>Math</a:t>
            </a:r>
          </a:p>
          <a:p>
            <a:pPr lvl="1"/>
            <a:r>
              <a:rPr lang="en-US" dirty="0"/>
              <a:t>Science</a:t>
            </a:r>
          </a:p>
          <a:p>
            <a:pPr lvl="1"/>
            <a:r>
              <a:rPr lang="en-US" dirty="0"/>
              <a:t>The ACT also includes an optional 40-minute Writing Test.</a:t>
            </a:r>
          </a:p>
          <a:p>
            <a:r>
              <a:rPr lang="en-US" dirty="0"/>
              <a:t>The ACT is 2 hours and 55 minutes long. If you choose to take the ACT with Essay, the test will be 3 hours and 35 minutes long.</a:t>
            </a:r>
          </a:p>
          <a:p>
            <a:r>
              <a:rPr lang="en-US" dirty="0"/>
              <a:t>Each section of the ACT is scored on a 1 to 36 point scale. Your composite ACT score is the average of your four section scores, also on a scale from 1 to 36. If you take the ACT with Writing Test, you will receive a separate score on the Writing Test.</a:t>
            </a:r>
          </a:p>
          <a:p>
            <a:endParaRPr lang="en-US" dirty="0"/>
          </a:p>
        </p:txBody>
      </p:sp>
    </p:spTree>
    <p:extLst>
      <p:ext uri="{BB962C8B-B14F-4D97-AF65-F5344CB8AC3E}">
        <p14:creationId xmlns:p14="http://schemas.microsoft.com/office/powerpoint/2010/main" val="245187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903C5-581A-42C0-BEE6-4B204C8319E9}"/>
              </a:ext>
            </a:extLst>
          </p:cNvPr>
          <p:cNvSpPr>
            <a:spLocks noGrp="1"/>
          </p:cNvSpPr>
          <p:nvPr>
            <p:ph type="title"/>
          </p:nvPr>
        </p:nvSpPr>
        <p:spPr/>
        <p:txBody>
          <a:bodyPr/>
          <a:lstStyle/>
          <a:p>
            <a:r>
              <a:rPr lang="en-US" dirty="0"/>
              <a:t>Should I take the SAT or the ACT?</a:t>
            </a:r>
          </a:p>
        </p:txBody>
      </p:sp>
      <p:sp>
        <p:nvSpPr>
          <p:cNvPr id="3" name="Content Placeholder 2">
            <a:extLst>
              <a:ext uri="{FF2B5EF4-FFF2-40B4-BE49-F238E27FC236}">
                <a16:creationId xmlns:a16="http://schemas.microsoft.com/office/drawing/2014/main" id="{3A1825FA-4D15-4750-890D-2F0EA4BCF8B0}"/>
              </a:ext>
            </a:extLst>
          </p:cNvPr>
          <p:cNvSpPr>
            <a:spLocks noGrp="1"/>
          </p:cNvSpPr>
          <p:nvPr>
            <p:ph idx="1"/>
          </p:nvPr>
        </p:nvSpPr>
        <p:spPr>
          <a:xfrm>
            <a:off x="1371600" y="1714500"/>
            <a:ext cx="9601200" cy="3581400"/>
          </a:xfrm>
        </p:spPr>
        <p:txBody>
          <a:bodyPr/>
          <a:lstStyle/>
          <a:p>
            <a:r>
              <a:rPr lang="en-US" dirty="0"/>
              <a:t>Most colleges and universities will accept scores from either the SAT or ACT, and do not favor one test over the other. That said, college-bound students are increasingly taking both the ACT and SAT.</a:t>
            </a:r>
          </a:p>
          <a:p>
            <a:pPr marL="0" indent="0">
              <a:buNone/>
            </a:pPr>
            <a:endParaRPr lang="en-US" dirty="0"/>
          </a:p>
          <a:p>
            <a:r>
              <a:rPr lang="en-US" dirty="0"/>
              <a:t>The best way to decide if taking the SAT, ACT, or both tests is right for you is to take a timed  full time-length test of each type. Since the content and style of the SAT and ACT are very similar, factors like how you handle time pressure and what types of questions you find most challenging can help you determine which test is a better fit. </a:t>
            </a:r>
          </a:p>
        </p:txBody>
      </p:sp>
    </p:spTree>
    <p:extLst>
      <p:ext uri="{BB962C8B-B14F-4D97-AF65-F5344CB8AC3E}">
        <p14:creationId xmlns:p14="http://schemas.microsoft.com/office/powerpoint/2010/main" val="3628914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F164-C7E7-4B85-9A22-9AC6F50709B9}"/>
              </a:ext>
            </a:extLst>
          </p:cNvPr>
          <p:cNvSpPr>
            <a:spLocks noGrp="1"/>
          </p:cNvSpPr>
          <p:nvPr>
            <p:ph type="title"/>
          </p:nvPr>
        </p:nvSpPr>
        <p:spPr/>
        <p:txBody>
          <a:bodyPr/>
          <a:lstStyle/>
          <a:p>
            <a:r>
              <a:rPr lang="en-US" dirty="0"/>
              <a:t>Cost Comparisons</a:t>
            </a:r>
          </a:p>
        </p:txBody>
      </p:sp>
      <p:sp>
        <p:nvSpPr>
          <p:cNvPr id="3" name="Content Placeholder 2">
            <a:extLst>
              <a:ext uri="{FF2B5EF4-FFF2-40B4-BE49-F238E27FC236}">
                <a16:creationId xmlns:a16="http://schemas.microsoft.com/office/drawing/2014/main" id="{A14D4EBF-6FAD-41FC-9E98-1F682E803255}"/>
              </a:ext>
            </a:extLst>
          </p:cNvPr>
          <p:cNvSpPr>
            <a:spLocks noGrp="1"/>
          </p:cNvSpPr>
          <p:nvPr>
            <p:ph idx="1"/>
          </p:nvPr>
        </p:nvSpPr>
        <p:spPr>
          <a:xfrm>
            <a:off x="838200" y="1781175"/>
            <a:ext cx="4572000" cy="4395787"/>
          </a:xfrm>
        </p:spPr>
        <p:txBody>
          <a:bodyPr/>
          <a:lstStyle/>
          <a:p>
            <a:pPr marL="0" indent="0" algn="ctr">
              <a:buNone/>
            </a:pPr>
            <a:r>
              <a:rPr lang="en-US" dirty="0"/>
              <a:t>ACT</a:t>
            </a:r>
          </a:p>
          <a:p>
            <a:r>
              <a:rPr lang="en-US" dirty="0"/>
              <a:t>US without Writing: $50.50 USD</a:t>
            </a:r>
          </a:p>
          <a:p>
            <a:r>
              <a:rPr lang="en-US" dirty="0"/>
              <a:t>US with Writing: $67.00 USD</a:t>
            </a:r>
          </a:p>
          <a:p>
            <a:r>
              <a:rPr lang="en-US" dirty="0"/>
              <a:t>Non-US without Writing: $150.00 USD</a:t>
            </a:r>
          </a:p>
          <a:p>
            <a:r>
              <a:rPr lang="en-US" dirty="0"/>
              <a:t>Non-US with Writing: $166.50 USD</a:t>
            </a:r>
          </a:p>
          <a:p>
            <a:pPr marL="0" indent="0">
              <a:buNone/>
            </a:pPr>
            <a:endParaRPr lang="en-US" dirty="0"/>
          </a:p>
        </p:txBody>
      </p:sp>
      <p:sp>
        <p:nvSpPr>
          <p:cNvPr id="4" name="TextBox 3">
            <a:extLst>
              <a:ext uri="{FF2B5EF4-FFF2-40B4-BE49-F238E27FC236}">
                <a16:creationId xmlns:a16="http://schemas.microsoft.com/office/drawing/2014/main" id="{3BA627C4-0CDE-4263-B38A-B4DC95592611}"/>
              </a:ext>
            </a:extLst>
          </p:cNvPr>
          <p:cNvSpPr txBox="1"/>
          <p:nvPr/>
        </p:nvSpPr>
        <p:spPr>
          <a:xfrm>
            <a:off x="6448427" y="1709738"/>
            <a:ext cx="4486275" cy="4893647"/>
          </a:xfrm>
          <a:prstGeom prst="rect">
            <a:avLst/>
          </a:prstGeom>
          <a:noFill/>
        </p:spPr>
        <p:txBody>
          <a:bodyPr wrap="square" rtlCol="0">
            <a:spAutoFit/>
          </a:bodyPr>
          <a:lstStyle/>
          <a:p>
            <a:pPr algn="ctr"/>
            <a:r>
              <a:rPr lang="en-US" sz="2000" dirty="0"/>
              <a:t>SAT</a:t>
            </a:r>
          </a:p>
          <a:p>
            <a:pPr algn="ctr"/>
            <a:endParaRPr lang="en-US" sz="2000" dirty="0"/>
          </a:p>
          <a:p>
            <a:pPr marL="342900" indent="-342900">
              <a:buFont typeface="Wingdings" panose="05000000000000000000" pitchFamily="2" charset="2"/>
              <a:buChar char="§"/>
            </a:pPr>
            <a:r>
              <a:rPr lang="en-US" sz="2000" dirty="0"/>
              <a:t>$46 ($60 if taking SAT with Essay)</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99956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9719A-23E6-4531-A1C9-BCEDB5996082}"/>
              </a:ext>
            </a:extLst>
          </p:cNvPr>
          <p:cNvSpPr>
            <a:spLocks noGrp="1"/>
          </p:cNvSpPr>
          <p:nvPr>
            <p:ph type="title"/>
          </p:nvPr>
        </p:nvSpPr>
        <p:spPr/>
        <p:txBody>
          <a:bodyPr/>
          <a:lstStyle/>
          <a:p>
            <a:r>
              <a:rPr lang="en-US" dirty="0"/>
              <a:t>How COVID impacts Standardized Testing</a:t>
            </a:r>
          </a:p>
        </p:txBody>
      </p:sp>
      <p:sp>
        <p:nvSpPr>
          <p:cNvPr id="3" name="Content Placeholder 2">
            <a:extLst>
              <a:ext uri="{FF2B5EF4-FFF2-40B4-BE49-F238E27FC236}">
                <a16:creationId xmlns:a16="http://schemas.microsoft.com/office/drawing/2014/main" id="{B80C4564-43DA-4682-90B4-CA9CD1AE2A3A}"/>
              </a:ext>
            </a:extLst>
          </p:cNvPr>
          <p:cNvSpPr>
            <a:spLocks noGrp="1"/>
          </p:cNvSpPr>
          <p:nvPr>
            <p:ph idx="1"/>
          </p:nvPr>
        </p:nvSpPr>
        <p:spPr>
          <a:xfrm>
            <a:off x="1371600" y="2590800"/>
            <a:ext cx="9601200" cy="3581400"/>
          </a:xfrm>
        </p:spPr>
        <p:txBody>
          <a:bodyPr/>
          <a:lstStyle/>
          <a:p>
            <a:r>
              <a:rPr lang="en-US" dirty="0"/>
              <a:t>- Test optional but may want test scores for scholarships</a:t>
            </a:r>
          </a:p>
          <a:p>
            <a:r>
              <a:rPr lang="en-US" dirty="0"/>
              <a:t>May not need it for college but may need it for their exit assessment unless state waives this requirement</a:t>
            </a:r>
          </a:p>
          <a:p>
            <a:r>
              <a:rPr lang="en-US" dirty="0"/>
              <a:t>*Check lock school policies</a:t>
            </a:r>
          </a:p>
          <a:p>
            <a:r>
              <a:rPr lang="en-US" dirty="0"/>
              <a:t>How to register</a:t>
            </a:r>
          </a:p>
        </p:txBody>
      </p:sp>
    </p:spTree>
    <p:extLst>
      <p:ext uri="{BB962C8B-B14F-4D97-AF65-F5344CB8AC3E}">
        <p14:creationId xmlns:p14="http://schemas.microsoft.com/office/powerpoint/2010/main" val="4066713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FBE7-DC65-4FC4-AFD9-CA7DB9B29BE6}"/>
              </a:ext>
            </a:extLst>
          </p:cNvPr>
          <p:cNvSpPr>
            <a:spLocks noGrp="1"/>
          </p:cNvSpPr>
          <p:nvPr>
            <p:ph type="title"/>
          </p:nvPr>
        </p:nvSpPr>
        <p:spPr/>
        <p:txBody>
          <a:bodyPr/>
          <a:lstStyle/>
          <a:p>
            <a:r>
              <a:rPr lang="en-US" dirty="0"/>
              <a:t>How to Register</a:t>
            </a:r>
          </a:p>
        </p:txBody>
      </p:sp>
      <p:sp>
        <p:nvSpPr>
          <p:cNvPr id="3" name="Content Placeholder 2">
            <a:extLst>
              <a:ext uri="{FF2B5EF4-FFF2-40B4-BE49-F238E27FC236}">
                <a16:creationId xmlns:a16="http://schemas.microsoft.com/office/drawing/2014/main" id="{CD7F9C82-7A84-4BD6-9A26-57A7DB5B4EC9}"/>
              </a:ext>
            </a:extLst>
          </p:cNvPr>
          <p:cNvSpPr>
            <a:spLocks noGrp="1"/>
          </p:cNvSpPr>
          <p:nvPr>
            <p:ph idx="1"/>
          </p:nvPr>
        </p:nvSpPr>
        <p:spPr>
          <a:xfrm>
            <a:off x="1371600" y="1905000"/>
            <a:ext cx="9601200" cy="3581400"/>
          </a:xfrm>
        </p:spPr>
        <p:txBody>
          <a:bodyPr/>
          <a:lstStyle/>
          <a:p>
            <a:r>
              <a:rPr lang="en-US" dirty="0"/>
              <a:t>ACT: Registration deadlines fall approximately five weeks before each ACT test date. You can get registration materials from your school counselor, or you can register online on the ACT website. </a:t>
            </a:r>
          </a:p>
          <a:p>
            <a:endParaRPr lang="en-US" dirty="0"/>
          </a:p>
          <a:p>
            <a:r>
              <a:rPr lang="en-US" dirty="0"/>
              <a:t>SAT: SAT registration deadlines fall approximately five weeks before each test date. Register online on the College Board website. The College Board may require SAT registration by mail under special circumstances.</a:t>
            </a:r>
          </a:p>
        </p:txBody>
      </p:sp>
    </p:spTree>
    <p:extLst>
      <p:ext uri="{BB962C8B-B14F-4D97-AF65-F5344CB8AC3E}">
        <p14:creationId xmlns:p14="http://schemas.microsoft.com/office/powerpoint/2010/main" val="127046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40965-D12B-4FB2-A3AF-3911FB6A91DE}"/>
              </a:ext>
            </a:extLst>
          </p:cNvPr>
          <p:cNvSpPr>
            <a:spLocks noGrp="1"/>
          </p:cNvSpPr>
          <p:nvPr>
            <p:ph type="title"/>
          </p:nvPr>
        </p:nvSpPr>
        <p:spPr/>
        <p:txBody>
          <a:bodyPr/>
          <a:lstStyle/>
          <a:p>
            <a:r>
              <a:rPr lang="en-US" dirty="0"/>
              <a:t>How to Prepare</a:t>
            </a:r>
          </a:p>
        </p:txBody>
      </p:sp>
      <p:sp>
        <p:nvSpPr>
          <p:cNvPr id="3" name="Content Placeholder 2">
            <a:extLst>
              <a:ext uri="{FF2B5EF4-FFF2-40B4-BE49-F238E27FC236}">
                <a16:creationId xmlns:a16="http://schemas.microsoft.com/office/drawing/2014/main" id="{CDFAE8A3-ED08-4345-8CE8-BF782A2E1849}"/>
              </a:ext>
            </a:extLst>
          </p:cNvPr>
          <p:cNvSpPr>
            <a:spLocks noGrp="1"/>
          </p:cNvSpPr>
          <p:nvPr>
            <p:ph idx="1"/>
          </p:nvPr>
        </p:nvSpPr>
        <p:spPr>
          <a:xfrm>
            <a:off x="1371600" y="1762125"/>
            <a:ext cx="9601200" cy="3581400"/>
          </a:xfrm>
        </p:spPr>
        <p:txBody>
          <a:bodyPr/>
          <a:lstStyle/>
          <a:p>
            <a:r>
              <a:rPr lang="en-US" dirty="0"/>
              <a:t>Take school’s SAT Prep courses</a:t>
            </a:r>
          </a:p>
          <a:p>
            <a:r>
              <a:rPr lang="en-US" dirty="0"/>
              <a:t>Utilize SAT and ACT resources from their sites</a:t>
            </a:r>
          </a:p>
          <a:p>
            <a:r>
              <a:rPr lang="en-US" dirty="0"/>
              <a:t>Take practice exams</a:t>
            </a:r>
          </a:p>
          <a:p>
            <a:r>
              <a:rPr lang="en-US" dirty="0"/>
              <a:t>Study with friends and family</a:t>
            </a:r>
          </a:p>
          <a:p>
            <a:r>
              <a:rPr lang="en-US" dirty="0" err="1"/>
              <a:t>Opt</a:t>
            </a:r>
            <a:r>
              <a:rPr lang="en-US" dirty="0"/>
              <a:t> for outside tutoring</a:t>
            </a:r>
          </a:p>
        </p:txBody>
      </p:sp>
    </p:spTree>
    <p:extLst>
      <p:ext uri="{BB962C8B-B14F-4D97-AF65-F5344CB8AC3E}">
        <p14:creationId xmlns:p14="http://schemas.microsoft.com/office/powerpoint/2010/main" val="136788439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3032</TotalTime>
  <Words>728</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Franklin Gothic Book</vt:lpstr>
      <vt:lpstr>Wingdings</vt:lpstr>
      <vt:lpstr>Crop</vt:lpstr>
      <vt:lpstr>Standardized Testing</vt:lpstr>
      <vt:lpstr>8 Things to Know About How Colleges Use Standardized Tests</vt:lpstr>
      <vt:lpstr>About the SAT</vt:lpstr>
      <vt:lpstr>About the ACT</vt:lpstr>
      <vt:lpstr>Should I take the SAT or the ACT?</vt:lpstr>
      <vt:lpstr>Cost Comparisons</vt:lpstr>
      <vt:lpstr>How COVID impacts Standardized Testing</vt:lpstr>
      <vt:lpstr>How to Register</vt:lpstr>
      <vt:lpstr>How to Prepare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Standarized Testing</dc:title>
  <dc:creator>Kyra Denish</dc:creator>
  <cp:lastModifiedBy>Kyra Denish</cp:lastModifiedBy>
  <cp:revision>7</cp:revision>
  <dcterms:created xsi:type="dcterms:W3CDTF">2019-09-12T20:56:48Z</dcterms:created>
  <dcterms:modified xsi:type="dcterms:W3CDTF">2021-04-08T14:46:06Z</dcterms:modified>
</cp:coreProperties>
</file>