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B95BC0-8D35-47DD-B8D7-636FF6FFE192}">
  <a:tblStyle styleId="{D1B95BC0-8D35-47DD-B8D7-636FF6FFE19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Merriweather-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95dc12bc08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95dc12bc08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557f859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557f859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557f859c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557f859c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557f859c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557f859c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557f859c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557f859c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5dc12bc08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5dc12bc08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5dc12bc08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5dc12bc08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5dc12bc08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5dc12bc08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5dc12bc08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5dc12bc08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5dc12bc08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5dc12bc08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5dc12bc08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5dc12bc08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5dc12bc08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5dc12bc08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5dc12bc08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5dc12bc08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23.png"/><Relationship Id="rId7"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nvSpPr>
        <p:spPr>
          <a:xfrm>
            <a:off x="250900" y="1087250"/>
            <a:ext cx="8656200" cy="3791400"/>
          </a:xfrm>
          <a:prstGeom prst="rect">
            <a:avLst/>
          </a:prstGeom>
          <a:solidFill>
            <a:srgbClr val="FFFFFF"/>
          </a:solidFill>
          <a:ln>
            <a:noFill/>
          </a:ln>
        </p:spPr>
        <p:txBody>
          <a:bodyPr anchorCtr="0" anchor="t" bIns="91425" lIns="91425" spcFirstLastPara="1" rIns="91425" wrap="square" tIns="91425">
            <a:noAutofit/>
          </a:bodyPr>
          <a:lstStyle/>
          <a:p>
            <a:pPr indent="0" lvl="0" marL="57150" rtl="0" algn="l">
              <a:spcBef>
                <a:spcPts val="0"/>
              </a:spcBef>
              <a:spcAft>
                <a:spcPts val="0"/>
              </a:spcAft>
              <a:buNone/>
            </a:pPr>
            <a:r>
              <a:t/>
            </a:r>
            <a:endParaRPr>
              <a:latin typeface="Roboto"/>
              <a:ea typeface="Roboto"/>
              <a:cs typeface="Roboto"/>
              <a:sym typeface="Roboto"/>
            </a:endParaRPr>
          </a:p>
          <a:p>
            <a:pPr indent="0" lvl="0" marL="57150" rtl="0" algn="l">
              <a:spcBef>
                <a:spcPts val="0"/>
              </a:spcBef>
              <a:spcAft>
                <a:spcPts val="0"/>
              </a:spcAft>
              <a:buNone/>
            </a:pPr>
            <a:r>
              <a:t/>
            </a:r>
            <a:endParaRPr>
              <a:latin typeface="Roboto"/>
              <a:ea typeface="Roboto"/>
              <a:cs typeface="Roboto"/>
              <a:sym typeface="Roboto"/>
            </a:endParaRPr>
          </a:p>
          <a:p>
            <a:pPr indent="0" lvl="0" marL="57150" rtl="0" algn="l">
              <a:spcBef>
                <a:spcPts val="0"/>
              </a:spcBef>
              <a:spcAft>
                <a:spcPts val="0"/>
              </a:spcAft>
              <a:buNone/>
            </a:pPr>
            <a:r>
              <a:t/>
            </a:r>
            <a:endParaRPr>
              <a:latin typeface="Roboto"/>
              <a:ea typeface="Roboto"/>
              <a:cs typeface="Roboto"/>
              <a:sym typeface="Roboto"/>
            </a:endParaRPr>
          </a:p>
          <a:p>
            <a:pPr indent="0" lvl="0" marL="57150" rtl="0" algn="l">
              <a:spcBef>
                <a:spcPts val="0"/>
              </a:spcBef>
              <a:spcAft>
                <a:spcPts val="0"/>
              </a:spcAft>
              <a:buNone/>
            </a:pPr>
            <a:r>
              <a:t/>
            </a:r>
            <a:endParaRPr>
              <a:latin typeface="Roboto"/>
              <a:ea typeface="Roboto"/>
              <a:cs typeface="Roboto"/>
              <a:sym typeface="Roboto"/>
            </a:endParaRPr>
          </a:p>
          <a:p>
            <a:pPr indent="0" lvl="0" marL="5715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Along with each zone, there are behaviours that might accompany these emotions. The goal of the zones is to have students identify what zone they are in, and what they need to do in order to move towards the green zone when they are at school, which is the optimal zone for le </a:t>
            </a:r>
            <a:endParaRPr>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p:txBody>
      </p:sp>
      <p:sp>
        <p:nvSpPr>
          <p:cNvPr id="65" name="Google Shape;65;p13"/>
          <p:cNvSpPr txBox="1"/>
          <p:nvPr/>
        </p:nvSpPr>
        <p:spPr>
          <a:xfrm>
            <a:off x="223075" y="167275"/>
            <a:ext cx="8656200" cy="780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latin typeface="Merriweather"/>
                <a:ea typeface="Merriweather"/>
                <a:cs typeface="Merriweather"/>
                <a:sym typeface="Merriweather"/>
              </a:rPr>
              <a:t>          The Zones of Regulation</a:t>
            </a:r>
            <a:endParaRPr sz="4000">
              <a:latin typeface="Merriweather"/>
              <a:ea typeface="Merriweather"/>
              <a:cs typeface="Merriweather"/>
              <a:sym typeface="Merriweather"/>
            </a:endParaRPr>
          </a:p>
        </p:txBody>
      </p:sp>
      <p:graphicFrame>
        <p:nvGraphicFramePr>
          <p:cNvPr id="66" name="Google Shape;66;p13"/>
          <p:cNvGraphicFramePr/>
          <p:nvPr/>
        </p:nvGraphicFramePr>
        <p:xfrm>
          <a:off x="250900" y="1087250"/>
          <a:ext cx="3000000" cy="3000000"/>
        </p:xfrm>
        <a:graphic>
          <a:graphicData uri="http://schemas.openxmlformats.org/drawingml/2006/table">
            <a:tbl>
              <a:tblPr>
                <a:noFill/>
                <a:tableStyleId>{D1B95BC0-8D35-47DD-B8D7-636FF6FFE192}</a:tableStyleId>
              </a:tblPr>
              <a:tblGrid>
                <a:gridCol w="2164050"/>
                <a:gridCol w="2164050"/>
                <a:gridCol w="2164050"/>
                <a:gridCol w="2164050"/>
              </a:tblGrid>
              <a:tr h="1085650">
                <a:tc>
                  <a:txBody>
                    <a:bodyPr/>
                    <a:lstStyle/>
                    <a:p>
                      <a:pPr indent="0" lvl="0" marL="0" rtl="0" algn="ctr">
                        <a:spcBef>
                          <a:spcPts val="0"/>
                        </a:spcBef>
                        <a:spcAft>
                          <a:spcPts val="0"/>
                        </a:spcAft>
                        <a:buNone/>
                      </a:pPr>
                      <a:r>
                        <a:rPr lang="en" sz="1900">
                          <a:latin typeface="Roboto"/>
                          <a:ea typeface="Roboto"/>
                          <a:cs typeface="Roboto"/>
                          <a:sym typeface="Roboto"/>
                        </a:rPr>
                        <a:t>GREEN ZONE</a:t>
                      </a:r>
                      <a:endParaRPr sz="1900">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 sz="1900">
                          <a:latin typeface="Roboto"/>
                          <a:ea typeface="Roboto"/>
                          <a:cs typeface="Roboto"/>
                          <a:sym typeface="Roboto"/>
                        </a:rPr>
                        <a:t>BLUE ZONE</a:t>
                      </a:r>
                      <a:endParaRPr sz="1900">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lang="en" sz="1900">
                          <a:latin typeface="Roboto"/>
                          <a:ea typeface="Roboto"/>
                          <a:cs typeface="Roboto"/>
                          <a:sym typeface="Roboto"/>
                        </a:rPr>
                        <a:t>YELLOW ZONE</a:t>
                      </a:r>
                      <a:endParaRPr sz="1900">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c>
                  <a:txBody>
                    <a:bodyPr/>
                    <a:lstStyle/>
                    <a:p>
                      <a:pPr indent="0" lvl="0" marL="0" rtl="0" algn="ctr">
                        <a:spcBef>
                          <a:spcPts val="0"/>
                        </a:spcBef>
                        <a:spcAft>
                          <a:spcPts val="0"/>
                        </a:spcAft>
                        <a:buNone/>
                      </a:pPr>
                      <a:r>
                        <a:rPr lang="en" sz="1900">
                          <a:latin typeface="Roboto"/>
                          <a:ea typeface="Roboto"/>
                          <a:cs typeface="Roboto"/>
                          <a:sym typeface="Roboto"/>
                        </a:rPr>
                        <a:t>RED ZONE</a:t>
                      </a:r>
                      <a:endParaRPr sz="1900">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0000"/>
                    </a:solidFill>
                  </a:tcPr>
                </a:tc>
              </a:tr>
              <a:tr h="2705750">
                <a:tc>
                  <a:txBody>
                    <a:bodyPr/>
                    <a:lstStyle/>
                    <a:p>
                      <a:pPr indent="-349250" lvl="0" marL="457200" rtl="0" algn="l">
                        <a:spcBef>
                          <a:spcPts val="0"/>
                        </a:spcBef>
                        <a:spcAft>
                          <a:spcPts val="0"/>
                        </a:spcAft>
                        <a:buSzPts val="1900"/>
                        <a:buFont typeface="Roboto"/>
                        <a:buChar char="-"/>
                      </a:pPr>
                      <a:r>
                        <a:rPr lang="en" sz="1900">
                          <a:latin typeface="Roboto"/>
                          <a:ea typeface="Roboto"/>
                          <a:cs typeface="Roboto"/>
                          <a:sym typeface="Roboto"/>
                        </a:rPr>
                        <a:t>Happy</a:t>
                      </a:r>
                      <a:endParaRPr sz="1900">
                        <a:latin typeface="Roboto"/>
                        <a:ea typeface="Roboto"/>
                        <a:cs typeface="Roboto"/>
                        <a:sym typeface="Roboto"/>
                      </a:endParaRPr>
                    </a:p>
                    <a:p>
                      <a:pPr indent="-349250" lvl="0" marL="457200" rtl="0" algn="l">
                        <a:spcBef>
                          <a:spcPts val="0"/>
                        </a:spcBef>
                        <a:spcAft>
                          <a:spcPts val="0"/>
                        </a:spcAft>
                        <a:buSzPts val="1900"/>
                        <a:buFont typeface="Roboto"/>
                        <a:buChar char="-"/>
                      </a:pPr>
                      <a:r>
                        <a:rPr lang="en" sz="1900">
                          <a:latin typeface="Roboto"/>
                          <a:ea typeface="Roboto"/>
                          <a:cs typeface="Roboto"/>
                          <a:sym typeface="Roboto"/>
                        </a:rPr>
                        <a:t>Focused</a:t>
                      </a:r>
                      <a:endParaRPr sz="1900">
                        <a:latin typeface="Roboto"/>
                        <a:ea typeface="Roboto"/>
                        <a:cs typeface="Roboto"/>
                        <a:sym typeface="Roboto"/>
                      </a:endParaRPr>
                    </a:p>
                    <a:p>
                      <a:pPr indent="-349250" lvl="0" marL="457200" rtl="0" algn="l">
                        <a:spcBef>
                          <a:spcPts val="0"/>
                        </a:spcBef>
                        <a:spcAft>
                          <a:spcPts val="0"/>
                        </a:spcAft>
                        <a:buSzPts val="1900"/>
                        <a:buFont typeface="Roboto"/>
                        <a:buChar char="-"/>
                      </a:pPr>
                      <a:r>
                        <a:rPr lang="en" sz="1900">
                          <a:latin typeface="Roboto"/>
                          <a:ea typeface="Roboto"/>
                          <a:cs typeface="Roboto"/>
                          <a:sym typeface="Roboto"/>
                        </a:rPr>
                        <a:t>Ready to learn</a:t>
                      </a:r>
                      <a:endParaRPr sz="1900">
                        <a:latin typeface="Roboto"/>
                        <a:ea typeface="Roboto"/>
                        <a:cs typeface="Roboto"/>
                        <a:sym typeface="Roboto"/>
                      </a:endParaRPr>
                    </a:p>
                    <a:p>
                      <a:pPr indent="-349250" lvl="0" marL="457200" rtl="0" algn="l">
                        <a:spcBef>
                          <a:spcPts val="0"/>
                        </a:spcBef>
                        <a:spcAft>
                          <a:spcPts val="0"/>
                        </a:spcAft>
                        <a:buSzPts val="1900"/>
                        <a:buFont typeface="Roboto"/>
                        <a:buChar char="-"/>
                      </a:pPr>
                      <a:r>
                        <a:rPr lang="en" sz="1900">
                          <a:latin typeface="Roboto"/>
                          <a:ea typeface="Roboto"/>
                          <a:cs typeface="Roboto"/>
                          <a:sym typeface="Roboto"/>
                        </a:rPr>
                        <a:t>content</a:t>
                      </a:r>
                      <a:endParaRPr sz="1900">
                        <a:latin typeface="Roboto"/>
                        <a:ea typeface="Roboto"/>
                        <a:cs typeface="Roboto"/>
                        <a:sym typeface="Roboto"/>
                      </a:endParaRPr>
                    </a:p>
                  </a:txBody>
                  <a:tcPr marT="91425" marB="91425" marR="91425" marL="91425">
                    <a:lnT cap="flat" cmpd="sng" w="9525">
                      <a:solidFill>
                        <a:srgbClr val="000000"/>
                      </a:solidFill>
                      <a:prstDash val="solid"/>
                      <a:round/>
                      <a:headEnd len="sm" w="sm" type="none"/>
                      <a:tailEnd len="sm" w="sm" type="none"/>
                    </a:lnT>
                    <a:solidFill>
                      <a:srgbClr val="6AA84F"/>
                    </a:solidFill>
                  </a:tcPr>
                </a:tc>
                <a:tc>
                  <a:txBody>
                    <a:bodyPr/>
                    <a:lstStyle/>
                    <a:p>
                      <a:pPr indent="-349250" lvl="0" marL="457200" rtl="0" algn="l">
                        <a:spcBef>
                          <a:spcPts val="0"/>
                        </a:spcBef>
                        <a:spcAft>
                          <a:spcPts val="0"/>
                        </a:spcAft>
                        <a:buSzPts val="1900"/>
                        <a:buChar char="-"/>
                      </a:pPr>
                      <a:r>
                        <a:rPr lang="en" sz="1900"/>
                        <a:t>Sad</a:t>
                      </a:r>
                      <a:endParaRPr sz="1900"/>
                    </a:p>
                    <a:p>
                      <a:pPr indent="-349250" lvl="0" marL="457200" rtl="0" algn="l">
                        <a:spcBef>
                          <a:spcPts val="0"/>
                        </a:spcBef>
                        <a:spcAft>
                          <a:spcPts val="0"/>
                        </a:spcAft>
                        <a:buSzPts val="1900"/>
                        <a:buChar char="-"/>
                      </a:pPr>
                      <a:r>
                        <a:rPr lang="en" sz="1900"/>
                        <a:t>Tired</a:t>
                      </a:r>
                      <a:endParaRPr sz="1900"/>
                    </a:p>
                    <a:p>
                      <a:pPr indent="-349250" lvl="0" marL="457200" rtl="0" algn="l">
                        <a:spcBef>
                          <a:spcPts val="0"/>
                        </a:spcBef>
                        <a:spcAft>
                          <a:spcPts val="0"/>
                        </a:spcAft>
                        <a:buSzPts val="1900"/>
                        <a:buChar char="-"/>
                      </a:pPr>
                      <a:r>
                        <a:rPr lang="en" sz="1900"/>
                        <a:t>Sick</a:t>
                      </a:r>
                      <a:endParaRPr sz="1900"/>
                    </a:p>
                    <a:p>
                      <a:pPr indent="-349250" lvl="0" marL="457200" rtl="0" algn="l">
                        <a:spcBef>
                          <a:spcPts val="0"/>
                        </a:spcBef>
                        <a:spcAft>
                          <a:spcPts val="0"/>
                        </a:spcAft>
                        <a:buSzPts val="1900"/>
                        <a:buChar char="-"/>
                      </a:pPr>
                      <a:r>
                        <a:rPr lang="en" sz="1900"/>
                        <a:t>Slow </a:t>
                      </a:r>
                      <a:endParaRPr sz="1900"/>
                    </a:p>
                  </a:txBody>
                  <a:tcPr marT="91425" marB="91425" marR="91425" marL="91425">
                    <a:lnT cap="flat" cmpd="sng" w="9525">
                      <a:solidFill>
                        <a:srgbClr val="000000"/>
                      </a:solidFill>
                      <a:prstDash val="solid"/>
                      <a:round/>
                      <a:headEnd len="sm" w="sm" type="none"/>
                      <a:tailEnd len="sm" w="sm" type="none"/>
                    </a:lnT>
                    <a:solidFill>
                      <a:srgbClr val="3C78D8"/>
                    </a:solidFill>
                  </a:tcPr>
                </a:tc>
                <a:tc>
                  <a:txBody>
                    <a:bodyPr/>
                    <a:lstStyle/>
                    <a:p>
                      <a:pPr indent="-349250" lvl="0" marL="457200" rtl="0" algn="l">
                        <a:spcBef>
                          <a:spcPts val="0"/>
                        </a:spcBef>
                        <a:spcAft>
                          <a:spcPts val="0"/>
                        </a:spcAft>
                        <a:buSzPts val="1900"/>
                        <a:buChar char="-"/>
                      </a:pPr>
                      <a:r>
                        <a:rPr lang="en" sz="1900"/>
                        <a:t>Anxious</a:t>
                      </a:r>
                      <a:endParaRPr sz="1900"/>
                    </a:p>
                    <a:p>
                      <a:pPr indent="-349250" lvl="0" marL="457200" rtl="0" algn="l">
                        <a:spcBef>
                          <a:spcPts val="0"/>
                        </a:spcBef>
                        <a:spcAft>
                          <a:spcPts val="0"/>
                        </a:spcAft>
                        <a:buSzPts val="1900"/>
                        <a:buChar char="-"/>
                      </a:pPr>
                      <a:r>
                        <a:rPr lang="en" sz="1900"/>
                        <a:t>Annoyed</a:t>
                      </a:r>
                      <a:endParaRPr sz="1900"/>
                    </a:p>
                    <a:p>
                      <a:pPr indent="-349250" lvl="0" marL="457200" rtl="0" algn="l">
                        <a:spcBef>
                          <a:spcPts val="0"/>
                        </a:spcBef>
                        <a:spcAft>
                          <a:spcPts val="0"/>
                        </a:spcAft>
                        <a:buSzPts val="1900"/>
                        <a:buChar char="-"/>
                      </a:pPr>
                      <a:r>
                        <a:rPr lang="en" sz="1900"/>
                        <a:t>Losing control</a:t>
                      </a:r>
                      <a:endParaRPr sz="1900"/>
                    </a:p>
                    <a:p>
                      <a:pPr indent="-349250" lvl="0" marL="457200" rtl="0" algn="l">
                        <a:spcBef>
                          <a:spcPts val="0"/>
                        </a:spcBef>
                        <a:spcAft>
                          <a:spcPts val="0"/>
                        </a:spcAft>
                        <a:buSzPts val="1900"/>
                        <a:buChar char="-"/>
                      </a:pPr>
                      <a:r>
                        <a:rPr lang="en" sz="1900"/>
                        <a:t>Stressed</a:t>
                      </a:r>
                      <a:endParaRPr sz="1900"/>
                    </a:p>
                  </a:txBody>
                  <a:tcPr marT="91425" marB="91425" marR="91425" marL="91425">
                    <a:lnT cap="flat" cmpd="sng" w="9525">
                      <a:solidFill>
                        <a:srgbClr val="000000"/>
                      </a:solidFill>
                      <a:prstDash val="solid"/>
                      <a:round/>
                      <a:headEnd len="sm" w="sm" type="none"/>
                      <a:tailEnd len="sm" w="sm" type="none"/>
                    </a:lnT>
                    <a:solidFill>
                      <a:srgbClr val="F1C232"/>
                    </a:solidFill>
                  </a:tcPr>
                </a:tc>
                <a:tc>
                  <a:txBody>
                    <a:bodyPr/>
                    <a:lstStyle/>
                    <a:p>
                      <a:pPr indent="-349250" lvl="0" marL="457200" rtl="0" algn="l">
                        <a:spcBef>
                          <a:spcPts val="0"/>
                        </a:spcBef>
                        <a:spcAft>
                          <a:spcPts val="0"/>
                        </a:spcAft>
                        <a:buSzPts val="1900"/>
                        <a:buChar char="-"/>
                      </a:pPr>
                      <a:r>
                        <a:rPr lang="en" sz="1900"/>
                        <a:t>Acting out</a:t>
                      </a:r>
                      <a:endParaRPr sz="1900"/>
                    </a:p>
                    <a:p>
                      <a:pPr indent="-349250" lvl="0" marL="457200" rtl="0" algn="l">
                        <a:spcBef>
                          <a:spcPts val="0"/>
                        </a:spcBef>
                        <a:spcAft>
                          <a:spcPts val="0"/>
                        </a:spcAft>
                        <a:buSzPts val="1900"/>
                        <a:buChar char="-"/>
                      </a:pPr>
                      <a:r>
                        <a:rPr lang="en" sz="1900"/>
                        <a:t>Angry</a:t>
                      </a:r>
                      <a:endParaRPr sz="1900"/>
                    </a:p>
                    <a:p>
                      <a:pPr indent="-349250" lvl="0" marL="457200" rtl="0" algn="l">
                        <a:spcBef>
                          <a:spcPts val="0"/>
                        </a:spcBef>
                        <a:spcAft>
                          <a:spcPts val="0"/>
                        </a:spcAft>
                        <a:buSzPts val="1900"/>
                        <a:buChar char="-"/>
                      </a:pPr>
                      <a:r>
                        <a:rPr lang="en" sz="1900"/>
                        <a:t>Mean or hurtful</a:t>
                      </a:r>
                      <a:endParaRPr sz="1900"/>
                    </a:p>
                  </a:txBody>
                  <a:tcPr marT="91425" marB="91425" marR="91425" marL="91425">
                    <a:lnT cap="flat" cmpd="sng" w="9525">
                      <a:solidFill>
                        <a:srgbClr val="000000"/>
                      </a:solidFill>
                      <a:prstDash val="solid"/>
                      <a:round/>
                      <a:headEnd len="sm" w="sm" type="none"/>
                      <a:tailEnd len="sm" w="sm" type="none"/>
                    </a:lnT>
                    <a:solidFill>
                      <a:srgbClr val="CC0000"/>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nvSpPr>
        <p:spPr>
          <a:xfrm>
            <a:off x="250900" y="1087250"/>
            <a:ext cx="8656200" cy="3791400"/>
          </a:xfrm>
          <a:prstGeom prst="rect">
            <a:avLst/>
          </a:prstGeom>
          <a:solidFill>
            <a:srgbClr val="FFFFFF"/>
          </a:solidFill>
          <a:ln>
            <a:noFill/>
          </a:ln>
        </p:spPr>
        <p:txBody>
          <a:bodyPr anchorCtr="0" anchor="t" bIns="91425" lIns="91425" spcFirstLastPara="1" rIns="91425" wrap="square" tIns="91425">
            <a:noAutofit/>
          </a:bodyPr>
          <a:lstStyle/>
          <a:p>
            <a:pPr indent="0" lvl="0" marL="57150" rtl="0" algn="l">
              <a:spcBef>
                <a:spcPts val="0"/>
              </a:spcBef>
              <a:spcAft>
                <a:spcPts val="0"/>
              </a:spcAft>
              <a:buNone/>
            </a:pPr>
            <a:r>
              <a:t/>
            </a:r>
            <a:endParaRPr sz="2000">
              <a:latin typeface="Roboto"/>
              <a:ea typeface="Roboto"/>
              <a:cs typeface="Roboto"/>
              <a:sym typeface="Roboto"/>
            </a:endParaRPr>
          </a:p>
        </p:txBody>
      </p:sp>
      <p:sp>
        <p:nvSpPr>
          <p:cNvPr id="149" name="Google Shape;149;p22"/>
          <p:cNvSpPr txBox="1"/>
          <p:nvPr/>
        </p:nvSpPr>
        <p:spPr>
          <a:xfrm>
            <a:off x="223075" y="167275"/>
            <a:ext cx="8656200" cy="780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latin typeface="Merriweather"/>
                <a:ea typeface="Merriweather"/>
                <a:cs typeface="Merriweather"/>
                <a:sym typeface="Merriweather"/>
              </a:rPr>
              <a:t>Reflection Chart</a:t>
            </a:r>
            <a:endParaRPr sz="4000">
              <a:latin typeface="Merriweather"/>
              <a:ea typeface="Merriweather"/>
              <a:cs typeface="Merriweather"/>
              <a:sym typeface="Merriweather"/>
            </a:endParaRPr>
          </a:p>
        </p:txBody>
      </p:sp>
      <p:graphicFrame>
        <p:nvGraphicFramePr>
          <p:cNvPr id="150" name="Google Shape;150;p22"/>
          <p:cNvGraphicFramePr/>
          <p:nvPr/>
        </p:nvGraphicFramePr>
        <p:xfrm>
          <a:off x="320600" y="1194450"/>
          <a:ext cx="3000000" cy="3000000"/>
        </p:xfrm>
        <a:graphic>
          <a:graphicData uri="http://schemas.openxmlformats.org/drawingml/2006/table">
            <a:tbl>
              <a:tblPr>
                <a:noFill/>
                <a:tableStyleId>{D1B95BC0-8D35-47DD-B8D7-636FF6FFE192}</a:tableStyleId>
              </a:tblPr>
              <a:tblGrid>
                <a:gridCol w="2121650"/>
                <a:gridCol w="2121650"/>
                <a:gridCol w="2121650"/>
                <a:gridCol w="2121650"/>
              </a:tblGrid>
              <a:tr h="1094950">
                <a:tc>
                  <a:txBody>
                    <a:bodyPr/>
                    <a:lstStyle/>
                    <a:p>
                      <a:pPr indent="0" lvl="0" marL="0" rtl="0" algn="ctr">
                        <a:spcBef>
                          <a:spcPts val="0"/>
                        </a:spcBef>
                        <a:spcAft>
                          <a:spcPts val="0"/>
                        </a:spcAft>
                        <a:buNone/>
                      </a:pPr>
                      <a:r>
                        <a:t/>
                      </a:r>
                      <a:endParaRPr b="1">
                        <a:latin typeface="Roboto"/>
                        <a:ea typeface="Roboto"/>
                        <a:cs typeface="Roboto"/>
                        <a:sym typeface="Roboto"/>
                      </a:endParaRPr>
                    </a:p>
                    <a:p>
                      <a:pPr indent="0" lvl="0" marL="0" rtl="0" algn="ctr">
                        <a:spcBef>
                          <a:spcPts val="0"/>
                        </a:spcBef>
                        <a:spcAft>
                          <a:spcPts val="0"/>
                        </a:spcAft>
                        <a:buNone/>
                      </a:pPr>
                      <a:r>
                        <a:rPr b="1" lang="en">
                          <a:latin typeface="Roboto"/>
                          <a:ea typeface="Roboto"/>
                          <a:cs typeface="Roboto"/>
                          <a:sym typeface="Roboto"/>
                        </a:rPr>
                        <a:t>Zone</a:t>
                      </a:r>
                      <a:endParaRPr b="1">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How did it feel?</a:t>
                      </a:r>
                      <a:endParaRPr b="1"/>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What did you do?</a:t>
                      </a:r>
                      <a:endParaRPr b="1"/>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What could you have done differently? </a:t>
                      </a:r>
                      <a:endParaRPr b="1"/>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Green</a:t>
                      </a:r>
                      <a:endParaRPr sz="2400">
                        <a:latin typeface="Roboto"/>
                        <a:ea typeface="Roboto"/>
                        <a:cs typeface="Roboto"/>
                        <a:sym typeface="Roboto"/>
                      </a:endParaRPr>
                    </a:p>
                  </a:txBody>
                  <a:tcPr marT="91425" marB="91425" marR="91425" marL="91425">
                    <a:solidFill>
                      <a:srgbClr val="6AA84F"/>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Blue</a:t>
                      </a:r>
                      <a:endParaRPr sz="2400">
                        <a:latin typeface="Roboto"/>
                        <a:ea typeface="Roboto"/>
                        <a:cs typeface="Roboto"/>
                        <a:sym typeface="Roboto"/>
                      </a:endParaRPr>
                    </a:p>
                  </a:txBody>
                  <a:tcPr marT="91425" marB="91425" marR="91425" marL="91425">
                    <a:solidFill>
                      <a:srgbClr val="3C78D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Yellow</a:t>
                      </a:r>
                      <a:endParaRPr sz="2400">
                        <a:latin typeface="Roboto"/>
                        <a:ea typeface="Roboto"/>
                        <a:cs typeface="Roboto"/>
                        <a:sym typeface="Roboto"/>
                      </a:endParaRPr>
                    </a:p>
                  </a:txBody>
                  <a:tcPr marT="91425" marB="91425" marR="91425" marL="91425">
                    <a:lnB cap="flat" cmpd="sng" w="9525">
                      <a:solidFill>
                        <a:srgbClr val="000000"/>
                      </a:solidFill>
                      <a:prstDash val="solid"/>
                      <a:round/>
                      <a:headEnd len="sm" w="sm" type="none"/>
                      <a:tailEnd len="sm" w="sm" type="none"/>
                    </a:lnB>
                    <a:solidFill>
                      <a:srgbClr val="F1C232"/>
                    </a:solidFill>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r>
              <a:tr h="613550">
                <a:tc>
                  <a:txBody>
                    <a:bodyPr/>
                    <a:lstStyle/>
                    <a:p>
                      <a:pPr indent="0" lvl="0" marL="0" rtl="0" algn="l">
                        <a:spcBef>
                          <a:spcPts val="0"/>
                        </a:spcBef>
                        <a:spcAft>
                          <a:spcPts val="0"/>
                        </a:spcAft>
                        <a:buNone/>
                      </a:pPr>
                      <a:r>
                        <a:rPr lang="en" sz="2400">
                          <a:latin typeface="Roboto"/>
                          <a:ea typeface="Roboto"/>
                          <a:cs typeface="Roboto"/>
                          <a:sym typeface="Roboto"/>
                        </a:rPr>
                        <a:t>Red</a:t>
                      </a:r>
                      <a:endParaRPr sz="2400">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0000"/>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nvSpPr>
        <p:spPr>
          <a:xfrm>
            <a:off x="250900" y="1087250"/>
            <a:ext cx="8656200" cy="3791400"/>
          </a:xfrm>
          <a:prstGeom prst="rect">
            <a:avLst/>
          </a:prstGeom>
          <a:solidFill>
            <a:srgbClr val="FFFFFF"/>
          </a:solidFill>
          <a:ln>
            <a:noFill/>
          </a:ln>
        </p:spPr>
        <p:txBody>
          <a:bodyPr anchorCtr="0" anchor="t" bIns="91425" lIns="91425" spcFirstLastPara="1" rIns="91425" wrap="square" tIns="91425">
            <a:noAutofit/>
          </a:bodyPr>
          <a:lstStyle/>
          <a:p>
            <a:pPr indent="0" lvl="0" marL="57150" rtl="0" algn="l">
              <a:spcBef>
                <a:spcPts val="0"/>
              </a:spcBef>
              <a:spcAft>
                <a:spcPts val="0"/>
              </a:spcAft>
              <a:buNone/>
            </a:pPr>
            <a:r>
              <a:t/>
            </a:r>
            <a:endParaRPr sz="2000">
              <a:latin typeface="Roboto"/>
              <a:ea typeface="Roboto"/>
              <a:cs typeface="Roboto"/>
              <a:sym typeface="Roboto"/>
            </a:endParaRPr>
          </a:p>
        </p:txBody>
      </p:sp>
      <p:sp>
        <p:nvSpPr>
          <p:cNvPr id="156" name="Google Shape;156;p23"/>
          <p:cNvSpPr txBox="1"/>
          <p:nvPr/>
        </p:nvSpPr>
        <p:spPr>
          <a:xfrm>
            <a:off x="223075" y="167275"/>
            <a:ext cx="8656200" cy="780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latin typeface="Merriweather"/>
                <a:ea typeface="Merriweather"/>
                <a:cs typeface="Merriweather"/>
                <a:sym typeface="Merriweather"/>
              </a:rPr>
              <a:t>Reflection Chart</a:t>
            </a:r>
            <a:endParaRPr sz="4000">
              <a:latin typeface="Merriweather"/>
              <a:ea typeface="Merriweather"/>
              <a:cs typeface="Merriweather"/>
              <a:sym typeface="Merriweather"/>
            </a:endParaRPr>
          </a:p>
        </p:txBody>
      </p:sp>
      <p:graphicFrame>
        <p:nvGraphicFramePr>
          <p:cNvPr id="157" name="Google Shape;157;p23"/>
          <p:cNvGraphicFramePr/>
          <p:nvPr/>
        </p:nvGraphicFramePr>
        <p:xfrm>
          <a:off x="320600" y="1194450"/>
          <a:ext cx="3000000" cy="3000000"/>
        </p:xfrm>
        <a:graphic>
          <a:graphicData uri="http://schemas.openxmlformats.org/drawingml/2006/table">
            <a:tbl>
              <a:tblPr>
                <a:noFill/>
                <a:tableStyleId>{D1B95BC0-8D35-47DD-B8D7-636FF6FFE192}</a:tableStyleId>
              </a:tblPr>
              <a:tblGrid>
                <a:gridCol w="2121650"/>
                <a:gridCol w="2121650"/>
                <a:gridCol w="2121650"/>
                <a:gridCol w="2121650"/>
              </a:tblGrid>
              <a:tr h="1094950">
                <a:tc>
                  <a:txBody>
                    <a:bodyPr/>
                    <a:lstStyle/>
                    <a:p>
                      <a:pPr indent="0" lvl="0" marL="0" rtl="0" algn="ctr">
                        <a:spcBef>
                          <a:spcPts val="0"/>
                        </a:spcBef>
                        <a:spcAft>
                          <a:spcPts val="0"/>
                        </a:spcAft>
                        <a:buNone/>
                      </a:pPr>
                      <a:r>
                        <a:t/>
                      </a:r>
                      <a:endParaRPr b="1">
                        <a:latin typeface="Roboto"/>
                        <a:ea typeface="Roboto"/>
                        <a:cs typeface="Roboto"/>
                        <a:sym typeface="Roboto"/>
                      </a:endParaRPr>
                    </a:p>
                    <a:p>
                      <a:pPr indent="0" lvl="0" marL="0" rtl="0" algn="ctr">
                        <a:spcBef>
                          <a:spcPts val="0"/>
                        </a:spcBef>
                        <a:spcAft>
                          <a:spcPts val="0"/>
                        </a:spcAft>
                        <a:buNone/>
                      </a:pPr>
                      <a:r>
                        <a:rPr b="1" lang="en">
                          <a:latin typeface="Roboto"/>
                          <a:ea typeface="Roboto"/>
                          <a:cs typeface="Roboto"/>
                          <a:sym typeface="Roboto"/>
                        </a:rPr>
                        <a:t>Zone</a:t>
                      </a:r>
                      <a:endParaRPr b="1">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How did it feel?</a:t>
                      </a:r>
                      <a:endParaRPr b="1"/>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What did you do?</a:t>
                      </a:r>
                      <a:endParaRPr b="1"/>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What could you have done differently? </a:t>
                      </a:r>
                      <a:endParaRPr b="1"/>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Green</a:t>
                      </a:r>
                      <a:endParaRPr sz="2400">
                        <a:latin typeface="Roboto"/>
                        <a:ea typeface="Roboto"/>
                        <a:cs typeface="Roboto"/>
                        <a:sym typeface="Roboto"/>
                      </a:endParaRPr>
                    </a:p>
                  </a:txBody>
                  <a:tcPr marT="91425" marB="91425" marR="91425" marL="91425">
                    <a:solidFill>
                      <a:srgbClr val="6AA84F"/>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Blue</a:t>
                      </a:r>
                      <a:endParaRPr sz="2400">
                        <a:latin typeface="Roboto"/>
                        <a:ea typeface="Roboto"/>
                        <a:cs typeface="Roboto"/>
                        <a:sym typeface="Roboto"/>
                      </a:endParaRPr>
                    </a:p>
                  </a:txBody>
                  <a:tcPr marT="91425" marB="91425" marR="91425" marL="91425">
                    <a:solidFill>
                      <a:srgbClr val="3C78D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Yellow</a:t>
                      </a:r>
                      <a:endParaRPr sz="2400">
                        <a:latin typeface="Roboto"/>
                        <a:ea typeface="Roboto"/>
                        <a:cs typeface="Roboto"/>
                        <a:sym typeface="Roboto"/>
                      </a:endParaRPr>
                    </a:p>
                  </a:txBody>
                  <a:tcPr marT="91425" marB="91425" marR="91425" marL="91425">
                    <a:lnB cap="flat" cmpd="sng" w="9525">
                      <a:solidFill>
                        <a:srgbClr val="000000"/>
                      </a:solidFill>
                      <a:prstDash val="solid"/>
                      <a:round/>
                      <a:headEnd len="sm" w="sm" type="none"/>
                      <a:tailEnd len="sm" w="sm" type="none"/>
                    </a:lnB>
                    <a:solidFill>
                      <a:srgbClr val="F1C232"/>
                    </a:solidFill>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r>
              <a:tr h="613550">
                <a:tc>
                  <a:txBody>
                    <a:bodyPr/>
                    <a:lstStyle/>
                    <a:p>
                      <a:pPr indent="0" lvl="0" marL="0" rtl="0" algn="l">
                        <a:spcBef>
                          <a:spcPts val="0"/>
                        </a:spcBef>
                        <a:spcAft>
                          <a:spcPts val="0"/>
                        </a:spcAft>
                        <a:buNone/>
                      </a:pPr>
                      <a:r>
                        <a:rPr lang="en" sz="2400">
                          <a:latin typeface="Roboto"/>
                          <a:ea typeface="Roboto"/>
                          <a:cs typeface="Roboto"/>
                          <a:sym typeface="Roboto"/>
                        </a:rPr>
                        <a:t>Red</a:t>
                      </a:r>
                      <a:endParaRPr sz="2400">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0000"/>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nvSpPr>
        <p:spPr>
          <a:xfrm>
            <a:off x="250900" y="1087250"/>
            <a:ext cx="8656200" cy="3791400"/>
          </a:xfrm>
          <a:prstGeom prst="rect">
            <a:avLst/>
          </a:prstGeom>
          <a:solidFill>
            <a:srgbClr val="FFFFFF"/>
          </a:solidFill>
          <a:ln>
            <a:noFill/>
          </a:ln>
        </p:spPr>
        <p:txBody>
          <a:bodyPr anchorCtr="0" anchor="t" bIns="91425" lIns="91425" spcFirstLastPara="1" rIns="91425" wrap="square" tIns="91425">
            <a:noAutofit/>
          </a:bodyPr>
          <a:lstStyle/>
          <a:p>
            <a:pPr indent="0" lvl="0" marL="57150" rtl="0" algn="l">
              <a:spcBef>
                <a:spcPts val="0"/>
              </a:spcBef>
              <a:spcAft>
                <a:spcPts val="0"/>
              </a:spcAft>
              <a:buNone/>
            </a:pPr>
            <a:r>
              <a:t/>
            </a:r>
            <a:endParaRPr sz="2000">
              <a:latin typeface="Roboto"/>
              <a:ea typeface="Roboto"/>
              <a:cs typeface="Roboto"/>
              <a:sym typeface="Roboto"/>
            </a:endParaRPr>
          </a:p>
        </p:txBody>
      </p:sp>
      <p:sp>
        <p:nvSpPr>
          <p:cNvPr id="163" name="Google Shape;163;p24"/>
          <p:cNvSpPr txBox="1"/>
          <p:nvPr/>
        </p:nvSpPr>
        <p:spPr>
          <a:xfrm>
            <a:off x="223075" y="167275"/>
            <a:ext cx="8656200" cy="780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latin typeface="Merriweather"/>
                <a:ea typeface="Merriweather"/>
                <a:cs typeface="Merriweather"/>
                <a:sym typeface="Merriweather"/>
              </a:rPr>
              <a:t>Reflection Chart</a:t>
            </a:r>
            <a:endParaRPr sz="4000">
              <a:latin typeface="Merriweather"/>
              <a:ea typeface="Merriweather"/>
              <a:cs typeface="Merriweather"/>
              <a:sym typeface="Merriweather"/>
            </a:endParaRPr>
          </a:p>
        </p:txBody>
      </p:sp>
      <p:graphicFrame>
        <p:nvGraphicFramePr>
          <p:cNvPr id="164" name="Google Shape;164;p24"/>
          <p:cNvGraphicFramePr/>
          <p:nvPr/>
        </p:nvGraphicFramePr>
        <p:xfrm>
          <a:off x="320600" y="1194450"/>
          <a:ext cx="3000000" cy="3000000"/>
        </p:xfrm>
        <a:graphic>
          <a:graphicData uri="http://schemas.openxmlformats.org/drawingml/2006/table">
            <a:tbl>
              <a:tblPr>
                <a:noFill/>
                <a:tableStyleId>{D1B95BC0-8D35-47DD-B8D7-636FF6FFE192}</a:tableStyleId>
              </a:tblPr>
              <a:tblGrid>
                <a:gridCol w="2121650"/>
                <a:gridCol w="2121650"/>
                <a:gridCol w="2121650"/>
                <a:gridCol w="2121650"/>
              </a:tblGrid>
              <a:tr h="1094950">
                <a:tc>
                  <a:txBody>
                    <a:bodyPr/>
                    <a:lstStyle/>
                    <a:p>
                      <a:pPr indent="0" lvl="0" marL="0" rtl="0" algn="ctr">
                        <a:spcBef>
                          <a:spcPts val="0"/>
                        </a:spcBef>
                        <a:spcAft>
                          <a:spcPts val="0"/>
                        </a:spcAft>
                        <a:buNone/>
                      </a:pPr>
                      <a:r>
                        <a:t/>
                      </a:r>
                      <a:endParaRPr b="1">
                        <a:latin typeface="Roboto"/>
                        <a:ea typeface="Roboto"/>
                        <a:cs typeface="Roboto"/>
                        <a:sym typeface="Roboto"/>
                      </a:endParaRPr>
                    </a:p>
                    <a:p>
                      <a:pPr indent="0" lvl="0" marL="0" rtl="0" algn="ctr">
                        <a:spcBef>
                          <a:spcPts val="0"/>
                        </a:spcBef>
                        <a:spcAft>
                          <a:spcPts val="0"/>
                        </a:spcAft>
                        <a:buNone/>
                      </a:pPr>
                      <a:r>
                        <a:rPr b="1" lang="en">
                          <a:latin typeface="Roboto"/>
                          <a:ea typeface="Roboto"/>
                          <a:cs typeface="Roboto"/>
                          <a:sym typeface="Roboto"/>
                        </a:rPr>
                        <a:t>Zone</a:t>
                      </a:r>
                      <a:endParaRPr b="1">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How did it feel?</a:t>
                      </a:r>
                      <a:endParaRPr b="1"/>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What did you do?</a:t>
                      </a:r>
                      <a:endParaRPr b="1"/>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What could you have done differently? </a:t>
                      </a:r>
                      <a:endParaRPr b="1"/>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Green</a:t>
                      </a:r>
                      <a:endParaRPr sz="2400">
                        <a:latin typeface="Roboto"/>
                        <a:ea typeface="Roboto"/>
                        <a:cs typeface="Roboto"/>
                        <a:sym typeface="Roboto"/>
                      </a:endParaRPr>
                    </a:p>
                  </a:txBody>
                  <a:tcPr marT="91425" marB="91425" marR="91425" marL="91425">
                    <a:solidFill>
                      <a:srgbClr val="6AA84F"/>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Blue</a:t>
                      </a:r>
                      <a:endParaRPr sz="2400">
                        <a:latin typeface="Roboto"/>
                        <a:ea typeface="Roboto"/>
                        <a:cs typeface="Roboto"/>
                        <a:sym typeface="Roboto"/>
                      </a:endParaRPr>
                    </a:p>
                  </a:txBody>
                  <a:tcPr marT="91425" marB="91425" marR="91425" marL="91425">
                    <a:solidFill>
                      <a:srgbClr val="3C78D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Yellow</a:t>
                      </a:r>
                      <a:endParaRPr sz="2400">
                        <a:latin typeface="Roboto"/>
                        <a:ea typeface="Roboto"/>
                        <a:cs typeface="Roboto"/>
                        <a:sym typeface="Roboto"/>
                      </a:endParaRPr>
                    </a:p>
                  </a:txBody>
                  <a:tcPr marT="91425" marB="91425" marR="91425" marL="91425">
                    <a:lnB cap="flat" cmpd="sng" w="9525">
                      <a:solidFill>
                        <a:srgbClr val="000000"/>
                      </a:solidFill>
                      <a:prstDash val="solid"/>
                      <a:round/>
                      <a:headEnd len="sm" w="sm" type="none"/>
                      <a:tailEnd len="sm" w="sm" type="none"/>
                    </a:lnB>
                    <a:solidFill>
                      <a:srgbClr val="F1C232"/>
                    </a:solidFill>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r>
              <a:tr h="613550">
                <a:tc>
                  <a:txBody>
                    <a:bodyPr/>
                    <a:lstStyle/>
                    <a:p>
                      <a:pPr indent="0" lvl="0" marL="0" rtl="0" algn="l">
                        <a:spcBef>
                          <a:spcPts val="0"/>
                        </a:spcBef>
                        <a:spcAft>
                          <a:spcPts val="0"/>
                        </a:spcAft>
                        <a:buNone/>
                      </a:pPr>
                      <a:r>
                        <a:rPr lang="en" sz="2400">
                          <a:latin typeface="Roboto"/>
                          <a:ea typeface="Roboto"/>
                          <a:cs typeface="Roboto"/>
                          <a:sym typeface="Roboto"/>
                        </a:rPr>
                        <a:t>Red</a:t>
                      </a:r>
                      <a:endParaRPr sz="2400">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0000"/>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nvSpPr>
        <p:spPr>
          <a:xfrm>
            <a:off x="250900" y="1087250"/>
            <a:ext cx="8656200" cy="3791400"/>
          </a:xfrm>
          <a:prstGeom prst="rect">
            <a:avLst/>
          </a:prstGeom>
          <a:solidFill>
            <a:srgbClr val="FFFFFF"/>
          </a:solidFill>
          <a:ln>
            <a:noFill/>
          </a:ln>
        </p:spPr>
        <p:txBody>
          <a:bodyPr anchorCtr="0" anchor="t" bIns="91425" lIns="91425" spcFirstLastPara="1" rIns="91425" wrap="square" tIns="91425">
            <a:noAutofit/>
          </a:bodyPr>
          <a:lstStyle/>
          <a:p>
            <a:pPr indent="0" lvl="0" marL="57150" rtl="0" algn="l">
              <a:spcBef>
                <a:spcPts val="0"/>
              </a:spcBef>
              <a:spcAft>
                <a:spcPts val="0"/>
              </a:spcAft>
              <a:buNone/>
            </a:pPr>
            <a:r>
              <a:t/>
            </a:r>
            <a:endParaRPr sz="2000">
              <a:latin typeface="Roboto"/>
              <a:ea typeface="Roboto"/>
              <a:cs typeface="Roboto"/>
              <a:sym typeface="Roboto"/>
            </a:endParaRPr>
          </a:p>
        </p:txBody>
      </p:sp>
      <p:sp>
        <p:nvSpPr>
          <p:cNvPr id="170" name="Google Shape;170;p25"/>
          <p:cNvSpPr txBox="1"/>
          <p:nvPr/>
        </p:nvSpPr>
        <p:spPr>
          <a:xfrm>
            <a:off x="223075" y="167275"/>
            <a:ext cx="8656200" cy="780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latin typeface="Merriweather"/>
                <a:ea typeface="Merriweather"/>
                <a:cs typeface="Merriweather"/>
                <a:sym typeface="Merriweather"/>
              </a:rPr>
              <a:t>Reflection Chart</a:t>
            </a:r>
            <a:endParaRPr sz="4000">
              <a:latin typeface="Merriweather"/>
              <a:ea typeface="Merriweather"/>
              <a:cs typeface="Merriweather"/>
              <a:sym typeface="Merriweather"/>
            </a:endParaRPr>
          </a:p>
        </p:txBody>
      </p:sp>
      <p:graphicFrame>
        <p:nvGraphicFramePr>
          <p:cNvPr id="171" name="Google Shape;171;p25"/>
          <p:cNvGraphicFramePr/>
          <p:nvPr/>
        </p:nvGraphicFramePr>
        <p:xfrm>
          <a:off x="320600" y="1194450"/>
          <a:ext cx="3000000" cy="3000000"/>
        </p:xfrm>
        <a:graphic>
          <a:graphicData uri="http://schemas.openxmlformats.org/drawingml/2006/table">
            <a:tbl>
              <a:tblPr>
                <a:noFill/>
                <a:tableStyleId>{D1B95BC0-8D35-47DD-B8D7-636FF6FFE192}</a:tableStyleId>
              </a:tblPr>
              <a:tblGrid>
                <a:gridCol w="2121650"/>
                <a:gridCol w="2121650"/>
                <a:gridCol w="2121650"/>
                <a:gridCol w="2121650"/>
              </a:tblGrid>
              <a:tr h="1094950">
                <a:tc>
                  <a:txBody>
                    <a:bodyPr/>
                    <a:lstStyle/>
                    <a:p>
                      <a:pPr indent="0" lvl="0" marL="0" rtl="0" algn="ctr">
                        <a:spcBef>
                          <a:spcPts val="0"/>
                        </a:spcBef>
                        <a:spcAft>
                          <a:spcPts val="0"/>
                        </a:spcAft>
                        <a:buNone/>
                      </a:pPr>
                      <a:r>
                        <a:t/>
                      </a:r>
                      <a:endParaRPr b="1">
                        <a:latin typeface="Roboto"/>
                        <a:ea typeface="Roboto"/>
                        <a:cs typeface="Roboto"/>
                        <a:sym typeface="Roboto"/>
                      </a:endParaRPr>
                    </a:p>
                    <a:p>
                      <a:pPr indent="0" lvl="0" marL="0" rtl="0" algn="ctr">
                        <a:spcBef>
                          <a:spcPts val="0"/>
                        </a:spcBef>
                        <a:spcAft>
                          <a:spcPts val="0"/>
                        </a:spcAft>
                        <a:buNone/>
                      </a:pPr>
                      <a:r>
                        <a:rPr b="1" lang="en">
                          <a:latin typeface="Roboto"/>
                          <a:ea typeface="Roboto"/>
                          <a:cs typeface="Roboto"/>
                          <a:sym typeface="Roboto"/>
                        </a:rPr>
                        <a:t>Zone</a:t>
                      </a:r>
                      <a:endParaRPr b="1">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How did it feel?</a:t>
                      </a:r>
                      <a:endParaRPr b="1"/>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What did you do?</a:t>
                      </a:r>
                      <a:endParaRPr b="1"/>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What could you have done differently? </a:t>
                      </a:r>
                      <a:endParaRPr b="1"/>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Green</a:t>
                      </a:r>
                      <a:endParaRPr sz="2400">
                        <a:latin typeface="Roboto"/>
                        <a:ea typeface="Roboto"/>
                        <a:cs typeface="Roboto"/>
                        <a:sym typeface="Roboto"/>
                      </a:endParaRPr>
                    </a:p>
                  </a:txBody>
                  <a:tcPr marT="91425" marB="91425" marR="91425" marL="91425">
                    <a:solidFill>
                      <a:srgbClr val="6AA84F"/>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Blue</a:t>
                      </a:r>
                      <a:endParaRPr sz="2400">
                        <a:latin typeface="Roboto"/>
                        <a:ea typeface="Roboto"/>
                        <a:cs typeface="Roboto"/>
                        <a:sym typeface="Roboto"/>
                      </a:endParaRPr>
                    </a:p>
                  </a:txBody>
                  <a:tcPr marT="91425" marB="91425" marR="91425" marL="91425">
                    <a:solidFill>
                      <a:srgbClr val="3C78D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Yellow</a:t>
                      </a:r>
                      <a:endParaRPr sz="2400">
                        <a:latin typeface="Roboto"/>
                        <a:ea typeface="Roboto"/>
                        <a:cs typeface="Roboto"/>
                        <a:sym typeface="Roboto"/>
                      </a:endParaRPr>
                    </a:p>
                  </a:txBody>
                  <a:tcPr marT="91425" marB="91425" marR="91425" marL="91425">
                    <a:lnB cap="flat" cmpd="sng" w="9525">
                      <a:solidFill>
                        <a:srgbClr val="000000"/>
                      </a:solidFill>
                      <a:prstDash val="solid"/>
                      <a:round/>
                      <a:headEnd len="sm" w="sm" type="none"/>
                      <a:tailEnd len="sm" w="sm" type="none"/>
                    </a:lnB>
                    <a:solidFill>
                      <a:srgbClr val="F1C232"/>
                    </a:solidFill>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r>
              <a:tr h="613550">
                <a:tc>
                  <a:txBody>
                    <a:bodyPr/>
                    <a:lstStyle/>
                    <a:p>
                      <a:pPr indent="0" lvl="0" marL="0" rtl="0" algn="l">
                        <a:spcBef>
                          <a:spcPts val="0"/>
                        </a:spcBef>
                        <a:spcAft>
                          <a:spcPts val="0"/>
                        </a:spcAft>
                        <a:buNone/>
                      </a:pPr>
                      <a:r>
                        <a:rPr lang="en" sz="2400">
                          <a:latin typeface="Roboto"/>
                          <a:ea typeface="Roboto"/>
                          <a:cs typeface="Roboto"/>
                          <a:sym typeface="Roboto"/>
                        </a:rPr>
                        <a:t>Red</a:t>
                      </a:r>
                      <a:endParaRPr sz="2400">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0000"/>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nvSpPr>
        <p:spPr>
          <a:xfrm>
            <a:off x="250900" y="1087250"/>
            <a:ext cx="8656200" cy="3791400"/>
          </a:xfrm>
          <a:prstGeom prst="rect">
            <a:avLst/>
          </a:prstGeom>
          <a:solidFill>
            <a:srgbClr val="FFFFFF"/>
          </a:solidFill>
          <a:ln>
            <a:noFill/>
          </a:ln>
        </p:spPr>
        <p:txBody>
          <a:bodyPr anchorCtr="0" anchor="t" bIns="91425" lIns="91425" spcFirstLastPara="1" rIns="91425" wrap="square" tIns="91425">
            <a:noAutofit/>
          </a:bodyPr>
          <a:lstStyle/>
          <a:p>
            <a:pPr indent="0" lvl="0" marL="57150" rtl="0" algn="l">
              <a:spcBef>
                <a:spcPts val="0"/>
              </a:spcBef>
              <a:spcAft>
                <a:spcPts val="0"/>
              </a:spcAft>
              <a:buNone/>
            </a:pPr>
            <a:r>
              <a:t/>
            </a:r>
            <a:endParaRPr sz="2000">
              <a:latin typeface="Roboto"/>
              <a:ea typeface="Roboto"/>
              <a:cs typeface="Roboto"/>
              <a:sym typeface="Roboto"/>
            </a:endParaRPr>
          </a:p>
        </p:txBody>
      </p:sp>
      <p:sp>
        <p:nvSpPr>
          <p:cNvPr id="72" name="Google Shape;72;p14"/>
          <p:cNvSpPr txBox="1"/>
          <p:nvPr/>
        </p:nvSpPr>
        <p:spPr>
          <a:xfrm>
            <a:off x="223075" y="167275"/>
            <a:ext cx="8656200" cy="780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latin typeface="Merriweather"/>
                <a:ea typeface="Merriweather"/>
                <a:cs typeface="Merriweather"/>
                <a:sym typeface="Merriweather"/>
              </a:rPr>
              <a:t>WELCOME TO ZONES!</a:t>
            </a:r>
            <a:endParaRPr sz="4000">
              <a:latin typeface="Merriweather"/>
              <a:ea typeface="Merriweather"/>
              <a:cs typeface="Merriweather"/>
              <a:sym typeface="Merriweather"/>
            </a:endParaRPr>
          </a:p>
        </p:txBody>
      </p:sp>
      <p:pic>
        <p:nvPicPr>
          <p:cNvPr id="73" name="Google Shape;73;p14"/>
          <p:cNvPicPr preferRelativeResize="0"/>
          <p:nvPr/>
        </p:nvPicPr>
        <p:blipFill>
          <a:blip r:embed="rId3">
            <a:alphaModFix/>
          </a:blip>
          <a:stretch>
            <a:fillRect/>
          </a:stretch>
        </p:blipFill>
        <p:spPr>
          <a:xfrm>
            <a:off x="6021550" y="1498450"/>
            <a:ext cx="2752950" cy="2752950"/>
          </a:xfrm>
          <a:prstGeom prst="rect">
            <a:avLst/>
          </a:prstGeom>
          <a:noFill/>
          <a:ln>
            <a:noFill/>
          </a:ln>
        </p:spPr>
      </p:pic>
      <p:sp>
        <p:nvSpPr>
          <p:cNvPr id="74" name="Google Shape;74;p14"/>
          <p:cNvSpPr txBox="1"/>
          <p:nvPr/>
        </p:nvSpPr>
        <p:spPr>
          <a:xfrm>
            <a:off x="446050" y="1338150"/>
            <a:ext cx="5575500" cy="32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Roboto"/>
                <a:ea typeface="Roboto"/>
                <a:cs typeface="Roboto"/>
                <a:sym typeface="Roboto"/>
              </a:rPr>
              <a:t>It is normal to experience many different emotions every day! Some are good, some don’t feel so good. When we are at school, it is important for us to be able to learn and be happy.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Understanding the Zones can help you:</a:t>
            </a:r>
            <a:endParaRPr sz="1600">
              <a:latin typeface="Roboto"/>
              <a:ea typeface="Roboto"/>
              <a:cs typeface="Roboto"/>
              <a:sym typeface="Roboto"/>
            </a:endParaRPr>
          </a:p>
          <a:p>
            <a:pPr indent="-330200" lvl="0" marL="457200" rtl="0" algn="l">
              <a:spcBef>
                <a:spcPts val="0"/>
              </a:spcBef>
              <a:spcAft>
                <a:spcPts val="0"/>
              </a:spcAft>
              <a:buSzPts val="1600"/>
              <a:buFont typeface="Roboto"/>
              <a:buAutoNum type="arabicPeriod"/>
            </a:pPr>
            <a:r>
              <a:rPr lang="en" sz="1600">
                <a:latin typeface="Roboto"/>
                <a:ea typeface="Roboto"/>
                <a:cs typeface="Roboto"/>
                <a:sym typeface="Roboto"/>
              </a:rPr>
              <a:t>Understand your emotions</a:t>
            </a:r>
            <a:endParaRPr sz="1600">
              <a:latin typeface="Roboto"/>
              <a:ea typeface="Roboto"/>
              <a:cs typeface="Roboto"/>
              <a:sym typeface="Roboto"/>
            </a:endParaRPr>
          </a:p>
          <a:p>
            <a:pPr indent="-330200" lvl="0" marL="457200" rtl="0" algn="l">
              <a:spcBef>
                <a:spcPts val="0"/>
              </a:spcBef>
              <a:spcAft>
                <a:spcPts val="0"/>
              </a:spcAft>
              <a:buSzPts val="1600"/>
              <a:buFont typeface="Roboto"/>
              <a:buAutoNum type="arabicPeriod"/>
            </a:pPr>
            <a:r>
              <a:rPr lang="en" sz="1600">
                <a:latin typeface="Roboto"/>
                <a:ea typeface="Roboto"/>
                <a:cs typeface="Roboto"/>
                <a:sym typeface="Roboto"/>
              </a:rPr>
              <a:t>Know how to respond properly to our emotions</a:t>
            </a:r>
            <a:endParaRPr sz="1600">
              <a:latin typeface="Roboto"/>
              <a:ea typeface="Roboto"/>
              <a:cs typeface="Roboto"/>
              <a:sym typeface="Roboto"/>
            </a:endParaRPr>
          </a:p>
          <a:p>
            <a:pPr indent="-330200" lvl="0" marL="457200" rtl="0" algn="l">
              <a:spcBef>
                <a:spcPts val="0"/>
              </a:spcBef>
              <a:spcAft>
                <a:spcPts val="0"/>
              </a:spcAft>
              <a:buSzPts val="1600"/>
              <a:buFont typeface="Roboto"/>
              <a:buAutoNum type="arabicPeriod"/>
            </a:pPr>
            <a:r>
              <a:rPr lang="en" sz="1600">
                <a:latin typeface="Roboto"/>
                <a:ea typeface="Roboto"/>
                <a:cs typeface="Roboto"/>
                <a:sym typeface="Roboto"/>
              </a:rPr>
              <a:t>Develop your personal zones toolbox</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In the next slides, we will review each Zone so you can better understand how to respond to your emotions!</a:t>
            </a:r>
            <a:endParaRPr sz="16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78" name="Shape 78"/>
        <p:cNvGrpSpPr/>
        <p:nvPr/>
      </p:nvGrpSpPr>
      <p:grpSpPr>
        <a:xfrm>
          <a:off x="0" y="0"/>
          <a:ext cx="0" cy="0"/>
          <a:chOff x="0" y="0"/>
          <a:chExt cx="0" cy="0"/>
        </a:xfrm>
      </p:grpSpPr>
      <p:sp>
        <p:nvSpPr>
          <p:cNvPr id="79" name="Google Shape;79;p15"/>
          <p:cNvSpPr txBox="1"/>
          <p:nvPr/>
        </p:nvSpPr>
        <p:spPr>
          <a:xfrm>
            <a:off x="557550" y="348475"/>
            <a:ext cx="7764000" cy="10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0">
                <a:solidFill>
                  <a:srgbClr val="00FF00"/>
                </a:solidFill>
                <a:latin typeface="Merriweather"/>
                <a:ea typeface="Merriweather"/>
                <a:cs typeface="Merriweather"/>
                <a:sym typeface="Merriweather"/>
              </a:rPr>
              <a:t>GREEN ZONE</a:t>
            </a:r>
            <a:endParaRPr sz="7000">
              <a:solidFill>
                <a:srgbClr val="00FF00"/>
              </a:solidFill>
              <a:latin typeface="Merriweather"/>
              <a:ea typeface="Merriweather"/>
              <a:cs typeface="Merriweather"/>
              <a:sym typeface="Merriweather"/>
            </a:endParaRPr>
          </a:p>
        </p:txBody>
      </p:sp>
      <p:sp>
        <p:nvSpPr>
          <p:cNvPr id="80" name="Google Shape;80;p15"/>
          <p:cNvSpPr txBox="1"/>
          <p:nvPr/>
        </p:nvSpPr>
        <p:spPr>
          <a:xfrm>
            <a:off x="1017550" y="1589050"/>
            <a:ext cx="69600" cy="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81" name="Google Shape;81;p15"/>
          <p:cNvSpPr txBox="1"/>
          <p:nvPr/>
        </p:nvSpPr>
        <p:spPr>
          <a:xfrm>
            <a:off x="1240575" y="1630875"/>
            <a:ext cx="6481800" cy="22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a:ea typeface="Roboto"/>
                <a:cs typeface="Roboto"/>
                <a:sym typeface="Roboto"/>
              </a:rPr>
              <a:t>In the green zone, we can learn our best! You might feel:</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Happy</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Content</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Optimistic</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Ready to learn</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This is the zone we want to be in while we’re at school!</a:t>
            </a:r>
            <a:endParaRPr sz="2000">
              <a:latin typeface="Roboto"/>
              <a:ea typeface="Roboto"/>
              <a:cs typeface="Roboto"/>
              <a:sym typeface="Roboto"/>
            </a:endParaRPr>
          </a:p>
        </p:txBody>
      </p:sp>
      <p:pic>
        <p:nvPicPr>
          <p:cNvPr id="82" name="Google Shape;82;p15"/>
          <p:cNvPicPr preferRelativeResize="0"/>
          <p:nvPr/>
        </p:nvPicPr>
        <p:blipFill>
          <a:blip r:embed="rId3">
            <a:alphaModFix/>
          </a:blip>
          <a:stretch>
            <a:fillRect/>
          </a:stretch>
        </p:blipFill>
        <p:spPr>
          <a:xfrm>
            <a:off x="267052" y="1274962"/>
            <a:ext cx="820100" cy="656075"/>
          </a:xfrm>
          <a:prstGeom prst="rect">
            <a:avLst/>
          </a:prstGeom>
          <a:noFill/>
          <a:ln>
            <a:noFill/>
          </a:ln>
        </p:spPr>
      </p:pic>
      <p:pic>
        <p:nvPicPr>
          <p:cNvPr id="83" name="Google Shape;83;p15"/>
          <p:cNvPicPr preferRelativeResize="0"/>
          <p:nvPr/>
        </p:nvPicPr>
        <p:blipFill>
          <a:blip r:embed="rId4">
            <a:alphaModFix/>
          </a:blip>
          <a:stretch>
            <a:fillRect/>
          </a:stretch>
        </p:blipFill>
        <p:spPr>
          <a:xfrm>
            <a:off x="267050" y="2363649"/>
            <a:ext cx="820100" cy="725019"/>
          </a:xfrm>
          <a:prstGeom prst="rect">
            <a:avLst/>
          </a:prstGeom>
          <a:noFill/>
          <a:ln>
            <a:noFill/>
          </a:ln>
        </p:spPr>
      </p:pic>
      <p:pic>
        <p:nvPicPr>
          <p:cNvPr id="84" name="Google Shape;84;p15"/>
          <p:cNvPicPr preferRelativeResize="0"/>
          <p:nvPr/>
        </p:nvPicPr>
        <p:blipFill>
          <a:blip r:embed="rId5">
            <a:alphaModFix/>
          </a:blip>
          <a:stretch>
            <a:fillRect/>
          </a:stretch>
        </p:blipFill>
        <p:spPr>
          <a:xfrm>
            <a:off x="267049" y="3521312"/>
            <a:ext cx="820100" cy="725012"/>
          </a:xfrm>
          <a:prstGeom prst="rect">
            <a:avLst/>
          </a:prstGeom>
          <a:noFill/>
          <a:ln>
            <a:noFill/>
          </a:ln>
        </p:spPr>
      </p:pic>
      <p:pic>
        <p:nvPicPr>
          <p:cNvPr id="85" name="Google Shape;85;p15"/>
          <p:cNvPicPr preferRelativeResize="0"/>
          <p:nvPr/>
        </p:nvPicPr>
        <p:blipFill>
          <a:blip r:embed="rId6">
            <a:alphaModFix/>
          </a:blip>
          <a:stretch>
            <a:fillRect/>
          </a:stretch>
        </p:blipFill>
        <p:spPr>
          <a:xfrm>
            <a:off x="1240565" y="4321825"/>
            <a:ext cx="867659" cy="725025"/>
          </a:xfrm>
          <a:prstGeom prst="rect">
            <a:avLst/>
          </a:prstGeom>
          <a:noFill/>
          <a:ln>
            <a:noFill/>
          </a:ln>
        </p:spPr>
      </p:pic>
      <p:pic>
        <p:nvPicPr>
          <p:cNvPr id="86" name="Google Shape;86;p15"/>
          <p:cNvPicPr preferRelativeResize="0"/>
          <p:nvPr/>
        </p:nvPicPr>
        <p:blipFill>
          <a:blip r:embed="rId7">
            <a:alphaModFix/>
          </a:blip>
          <a:stretch>
            <a:fillRect/>
          </a:stretch>
        </p:blipFill>
        <p:spPr>
          <a:xfrm>
            <a:off x="3105975" y="4315298"/>
            <a:ext cx="820100" cy="738090"/>
          </a:xfrm>
          <a:prstGeom prst="rect">
            <a:avLst/>
          </a:prstGeom>
          <a:noFill/>
          <a:ln>
            <a:noFill/>
          </a:ln>
        </p:spPr>
      </p:pic>
      <p:pic>
        <p:nvPicPr>
          <p:cNvPr id="87" name="Google Shape;87;p15"/>
          <p:cNvPicPr preferRelativeResize="0"/>
          <p:nvPr/>
        </p:nvPicPr>
        <p:blipFill>
          <a:blip r:embed="rId8">
            <a:alphaModFix/>
          </a:blip>
          <a:stretch>
            <a:fillRect/>
          </a:stretch>
        </p:blipFill>
        <p:spPr>
          <a:xfrm>
            <a:off x="4923824" y="4317135"/>
            <a:ext cx="820100" cy="734415"/>
          </a:xfrm>
          <a:prstGeom prst="rect">
            <a:avLst/>
          </a:prstGeom>
          <a:noFill/>
          <a:ln>
            <a:noFill/>
          </a:ln>
        </p:spPr>
      </p:pic>
      <p:pic>
        <p:nvPicPr>
          <p:cNvPr id="88" name="Google Shape;88;p15"/>
          <p:cNvPicPr preferRelativeResize="0"/>
          <p:nvPr/>
        </p:nvPicPr>
        <p:blipFill>
          <a:blip r:embed="rId9">
            <a:alphaModFix/>
          </a:blip>
          <a:stretch>
            <a:fillRect/>
          </a:stretch>
        </p:blipFill>
        <p:spPr>
          <a:xfrm>
            <a:off x="6741675" y="4317124"/>
            <a:ext cx="820100" cy="734424"/>
          </a:xfrm>
          <a:prstGeom prst="rect">
            <a:avLst/>
          </a:prstGeom>
          <a:noFill/>
          <a:ln>
            <a:noFill/>
          </a:ln>
        </p:spPr>
      </p:pic>
      <p:pic>
        <p:nvPicPr>
          <p:cNvPr id="89" name="Google Shape;89;p15"/>
          <p:cNvPicPr preferRelativeResize="0"/>
          <p:nvPr/>
        </p:nvPicPr>
        <p:blipFill>
          <a:blip r:embed="rId10">
            <a:alphaModFix/>
          </a:blip>
          <a:stretch>
            <a:fillRect/>
          </a:stretch>
        </p:blipFill>
        <p:spPr>
          <a:xfrm>
            <a:off x="7319575" y="1336237"/>
            <a:ext cx="1654875" cy="27798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93" name="Shape 93"/>
        <p:cNvGrpSpPr/>
        <p:nvPr/>
      </p:nvGrpSpPr>
      <p:grpSpPr>
        <a:xfrm>
          <a:off x="0" y="0"/>
          <a:ext cx="0" cy="0"/>
          <a:chOff x="0" y="0"/>
          <a:chExt cx="0" cy="0"/>
        </a:xfrm>
      </p:grpSpPr>
      <p:sp>
        <p:nvSpPr>
          <p:cNvPr id="94" name="Google Shape;94;p16"/>
          <p:cNvSpPr txBox="1"/>
          <p:nvPr/>
        </p:nvSpPr>
        <p:spPr>
          <a:xfrm>
            <a:off x="738775" y="306650"/>
            <a:ext cx="7206600" cy="122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0">
                <a:solidFill>
                  <a:srgbClr val="00FFFF"/>
                </a:solidFill>
                <a:latin typeface="Merriweather"/>
                <a:ea typeface="Merriweather"/>
                <a:cs typeface="Merriweather"/>
                <a:sym typeface="Merriweather"/>
              </a:rPr>
              <a:t>BLUE ZONE</a:t>
            </a:r>
            <a:endParaRPr sz="7000">
              <a:solidFill>
                <a:srgbClr val="00FFFF"/>
              </a:solidFill>
              <a:latin typeface="Merriweather"/>
              <a:ea typeface="Merriweather"/>
              <a:cs typeface="Merriweather"/>
              <a:sym typeface="Merriweather"/>
            </a:endParaRPr>
          </a:p>
        </p:txBody>
      </p:sp>
      <p:sp>
        <p:nvSpPr>
          <p:cNvPr id="95" name="Google Shape;95;p16"/>
          <p:cNvSpPr txBox="1"/>
          <p:nvPr/>
        </p:nvSpPr>
        <p:spPr>
          <a:xfrm>
            <a:off x="1226625" y="1324200"/>
            <a:ext cx="6174900" cy="26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a:ea typeface="Roboto"/>
                <a:cs typeface="Roboto"/>
                <a:sym typeface="Roboto"/>
              </a:rPr>
              <a:t>In the Blue Zone, you might feel:</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Tired</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Sick</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Sleepy</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Sad</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If you’re in the Blue Zone, you can:</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Go for a walk</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Eat a snack</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Rest for a little bit</a:t>
            </a:r>
            <a:endParaRPr sz="2000">
              <a:latin typeface="Roboto"/>
              <a:ea typeface="Roboto"/>
              <a:cs typeface="Roboto"/>
              <a:sym typeface="Roboto"/>
            </a:endParaRPr>
          </a:p>
        </p:txBody>
      </p:sp>
      <p:pic>
        <p:nvPicPr>
          <p:cNvPr id="96" name="Google Shape;96;p16"/>
          <p:cNvPicPr preferRelativeResize="0"/>
          <p:nvPr/>
        </p:nvPicPr>
        <p:blipFill>
          <a:blip r:embed="rId3">
            <a:alphaModFix/>
          </a:blip>
          <a:stretch>
            <a:fillRect/>
          </a:stretch>
        </p:blipFill>
        <p:spPr>
          <a:xfrm>
            <a:off x="7103075" y="1191225"/>
            <a:ext cx="1747750" cy="3067500"/>
          </a:xfrm>
          <a:prstGeom prst="rect">
            <a:avLst/>
          </a:prstGeom>
          <a:noFill/>
          <a:ln>
            <a:noFill/>
          </a:ln>
        </p:spPr>
      </p:pic>
      <p:pic>
        <p:nvPicPr>
          <p:cNvPr id="97" name="Google Shape;97;p16"/>
          <p:cNvPicPr preferRelativeResize="0"/>
          <p:nvPr/>
        </p:nvPicPr>
        <p:blipFill>
          <a:blip r:embed="rId4">
            <a:alphaModFix/>
          </a:blip>
          <a:stretch>
            <a:fillRect/>
          </a:stretch>
        </p:blipFill>
        <p:spPr>
          <a:xfrm>
            <a:off x="166863" y="885500"/>
            <a:ext cx="854438" cy="732375"/>
          </a:xfrm>
          <a:prstGeom prst="rect">
            <a:avLst/>
          </a:prstGeom>
          <a:noFill/>
          <a:ln>
            <a:noFill/>
          </a:ln>
        </p:spPr>
      </p:pic>
      <p:pic>
        <p:nvPicPr>
          <p:cNvPr id="98" name="Google Shape;98;p16"/>
          <p:cNvPicPr preferRelativeResize="0"/>
          <p:nvPr/>
        </p:nvPicPr>
        <p:blipFill>
          <a:blip r:embed="rId5">
            <a:alphaModFix/>
          </a:blip>
          <a:stretch>
            <a:fillRect/>
          </a:stretch>
        </p:blipFill>
        <p:spPr>
          <a:xfrm>
            <a:off x="166877" y="1977677"/>
            <a:ext cx="854425" cy="741348"/>
          </a:xfrm>
          <a:prstGeom prst="rect">
            <a:avLst/>
          </a:prstGeom>
          <a:noFill/>
          <a:ln>
            <a:noFill/>
          </a:ln>
        </p:spPr>
      </p:pic>
      <p:pic>
        <p:nvPicPr>
          <p:cNvPr id="99" name="Google Shape;99;p16"/>
          <p:cNvPicPr preferRelativeResize="0"/>
          <p:nvPr/>
        </p:nvPicPr>
        <p:blipFill>
          <a:blip r:embed="rId6">
            <a:alphaModFix/>
          </a:blip>
          <a:stretch>
            <a:fillRect/>
          </a:stretch>
        </p:blipFill>
        <p:spPr>
          <a:xfrm>
            <a:off x="166874" y="3078818"/>
            <a:ext cx="854425" cy="718207"/>
          </a:xfrm>
          <a:prstGeom prst="rect">
            <a:avLst/>
          </a:prstGeom>
          <a:noFill/>
          <a:ln>
            <a:noFill/>
          </a:ln>
        </p:spPr>
      </p:pic>
      <p:pic>
        <p:nvPicPr>
          <p:cNvPr id="100" name="Google Shape;100;p16"/>
          <p:cNvPicPr preferRelativeResize="0"/>
          <p:nvPr/>
        </p:nvPicPr>
        <p:blipFill>
          <a:blip r:embed="rId7">
            <a:alphaModFix/>
          </a:blip>
          <a:stretch>
            <a:fillRect/>
          </a:stretch>
        </p:blipFill>
        <p:spPr>
          <a:xfrm>
            <a:off x="142675" y="4156825"/>
            <a:ext cx="902825" cy="8150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04" name="Shape 104"/>
        <p:cNvGrpSpPr/>
        <p:nvPr/>
      </p:nvGrpSpPr>
      <p:grpSpPr>
        <a:xfrm>
          <a:off x="0" y="0"/>
          <a:ext cx="0" cy="0"/>
          <a:chOff x="0" y="0"/>
          <a:chExt cx="0" cy="0"/>
        </a:xfrm>
      </p:grpSpPr>
      <p:sp>
        <p:nvSpPr>
          <p:cNvPr id="105" name="Google Shape;105;p17"/>
          <p:cNvSpPr txBox="1"/>
          <p:nvPr/>
        </p:nvSpPr>
        <p:spPr>
          <a:xfrm>
            <a:off x="710775" y="195125"/>
            <a:ext cx="7206600" cy="122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0">
                <a:solidFill>
                  <a:srgbClr val="FFFF00"/>
                </a:solidFill>
                <a:latin typeface="Merriweather"/>
                <a:ea typeface="Merriweather"/>
                <a:cs typeface="Merriweather"/>
                <a:sym typeface="Merriweather"/>
              </a:rPr>
              <a:t>YELLOW ZONE</a:t>
            </a:r>
            <a:endParaRPr sz="7000">
              <a:solidFill>
                <a:srgbClr val="FFFF00"/>
              </a:solidFill>
              <a:latin typeface="Merriweather"/>
              <a:ea typeface="Merriweather"/>
              <a:cs typeface="Merriweather"/>
              <a:sym typeface="Merriweather"/>
            </a:endParaRPr>
          </a:p>
        </p:txBody>
      </p:sp>
      <p:sp>
        <p:nvSpPr>
          <p:cNvPr id="106" name="Google Shape;106;p17"/>
          <p:cNvSpPr txBox="1"/>
          <p:nvPr/>
        </p:nvSpPr>
        <p:spPr>
          <a:xfrm>
            <a:off x="1226625" y="1324200"/>
            <a:ext cx="6174900" cy="26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a:ea typeface="Roboto"/>
                <a:cs typeface="Roboto"/>
                <a:sym typeface="Roboto"/>
              </a:rPr>
              <a:t>In the Yellow Zone, you might feel:</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Anxious or stressed</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Frustrated</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Silly</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Excited</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If you’re in the Yellow Zone, you can:</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Ask for a break</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Go for a walk</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Play with a fidget toy</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Take some deep breaths or count to 10</a:t>
            </a:r>
            <a:endParaRPr sz="2000">
              <a:latin typeface="Roboto"/>
              <a:ea typeface="Roboto"/>
              <a:cs typeface="Roboto"/>
              <a:sym typeface="Roboto"/>
            </a:endParaRPr>
          </a:p>
        </p:txBody>
      </p:sp>
      <p:pic>
        <p:nvPicPr>
          <p:cNvPr id="107" name="Google Shape;107;p17"/>
          <p:cNvPicPr preferRelativeResize="0"/>
          <p:nvPr/>
        </p:nvPicPr>
        <p:blipFill>
          <a:blip r:embed="rId3">
            <a:alphaModFix/>
          </a:blip>
          <a:stretch>
            <a:fillRect/>
          </a:stretch>
        </p:blipFill>
        <p:spPr>
          <a:xfrm>
            <a:off x="6653348" y="1533350"/>
            <a:ext cx="1916876" cy="3219926"/>
          </a:xfrm>
          <a:prstGeom prst="rect">
            <a:avLst/>
          </a:prstGeom>
          <a:noFill/>
          <a:ln>
            <a:noFill/>
          </a:ln>
        </p:spPr>
      </p:pic>
      <p:pic>
        <p:nvPicPr>
          <p:cNvPr id="108" name="Google Shape;108;p17"/>
          <p:cNvPicPr preferRelativeResize="0"/>
          <p:nvPr/>
        </p:nvPicPr>
        <p:blipFill>
          <a:blip r:embed="rId4">
            <a:alphaModFix/>
          </a:blip>
          <a:stretch>
            <a:fillRect/>
          </a:stretch>
        </p:blipFill>
        <p:spPr>
          <a:xfrm>
            <a:off x="152400" y="4222425"/>
            <a:ext cx="984554" cy="852300"/>
          </a:xfrm>
          <a:prstGeom prst="rect">
            <a:avLst/>
          </a:prstGeom>
          <a:noFill/>
          <a:ln>
            <a:noFill/>
          </a:ln>
        </p:spPr>
      </p:pic>
      <p:pic>
        <p:nvPicPr>
          <p:cNvPr id="109" name="Google Shape;109;p17"/>
          <p:cNvPicPr preferRelativeResize="0"/>
          <p:nvPr/>
        </p:nvPicPr>
        <p:blipFill>
          <a:blip r:embed="rId5">
            <a:alphaModFix/>
          </a:blip>
          <a:stretch>
            <a:fillRect/>
          </a:stretch>
        </p:blipFill>
        <p:spPr>
          <a:xfrm>
            <a:off x="174441" y="3134100"/>
            <a:ext cx="940469" cy="852300"/>
          </a:xfrm>
          <a:prstGeom prst="rect">
            <a:avLst/>
          </a:prstGeom>
          <a:noFill/>
          <a:ln>
            <a:noFill/>
          </a:ln>
        </p:spPr>
      </p:pic>
      <p:pic>
        <p:nvPicPr>
          <p:cNvPr id="110" name="Google Shape;110;p17"/>
          <p:cNvPicPr preferRelativeResize="0"/>
          <p:nvPr/>
        </p:nvPicPr>
        <p:blipFill>
          <a:blip r:embed="rId6">
            <a:alphaModFix/>
          </a:blip>
          <a:stretch>
            <a:fillRect/>
          </a:stretch>
        </p:blipFill>
        <p:spPr>
          <a:xfrm>
            <a:off x="174441" y="2045763"/>
            <a:ext cx="940469" cy="852300"/>
          </a:xfrm>
          <a:prstGeom prst="rect">
            <a:avLst/>
          </a:prstGeom>
          <a:noFill/>
          <a:ln>
            <a:noFill/>
          </a:ln>
        </p:spPr>
      </p:pic>
      <p:pic>
        <p:nvPicPr>
          <p:cNvPr id="111" name="Google Shape;111;p17"/>
          <p:cNvPicPr preferRelativeResize="0"/>
          <p:nvPr/>
        </p:nvPicPr>
        <p:blipFill>
          <a:blip r:embed="rId7">
            <a:alphaModFix/>
          </a:blip>
          <a:stretch>
            <a:fillRect/>
          </a:stretch>
        </p:blipFill>
        <p:spPr>
          <a:xfrm>
            <a:off x="157654" y="957450"/>
            <a:ext cx="974057" cy="852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15" name="Shape 115"/>
        <p:cNvGrpSpPr/>
        <p:nvPr/>
      </p:nvGrpSpPr>
      <p:grpSpPr>
        <a:xfrm>
          <a:off x="0" y="0"/>
          <a:ext cx="0" cy="0"/>
          <a:chOff x="0" y="0"/>
          <a:chExt cx="0" cy="0"/>
        </a:xfrm>
      </p:grpSpPr>
      <p:sp>
        <p:nvSpPr>
          <p:cNvPr id="116" name="Google Shape;116;p18"/>
          <p:cNvSpPr txBox="1"/>
          <p:nvPr/>
        </p:nvSpPr>
        <p:spPr>
          <a:xfrm>
            <a:off x="710775" y="195125"/>
            <a:ext cx="7206600" cy="122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0">
                <a:solidFill>
                  <a:srgbClr val="F4CCCC"/>
                </a:solidFill>
                <a:latin typeface="Merriweather"/>
                <a:ea typeface="Merriweather"/>
                <a:cs typeface="Merriweather"/>
                <a:sym typeface="Merriweather"/>
              </a:rPr>
              <a:t>RED</a:t>
            </a:r>
            <a:r>
              <a:rPr lang="en" sz="7000">
                <a:solidFill>
                  <a:srgbClr val="F4CCCC"/>
                </a:solidFill>
                <a:latin typeface="Merriweather"/>
                <a:ea typeface="Merriweather"/>
                <a:cs typeface="Merriweather"/>
                <a:sym typeface="Merriweather"/>
              </a:rPr>
              <a:t> ZONE</a:t>
            </a:r>
            <a:endParaRPr sz="7000">
              <a:solidFill>
                <a:srgbClr val="F4CCCC"/>
              </a:solidFill>
              <a:latin typeface="Merriweather"/>
              <a:ea typeface="Merriweather"/>
              <a:cs typeface="Merriweather"/>
              <a:sym typeface="Merriweather"/>
            </a:endParaRPr>
          </a:p>
        </p:txBody>
      </p:sp>
      <p:sp>
        <p:nvSpPr>
          <p:cNvPr id="117" name="Google Shape;117;p18"/>
          <p:cNvSpPr txBox="1"/>
          <p:nvPr/>
        </p:nvSpPr>
        <p:spPr>
          <a:xfrm>
            <a:off x="1226625" y="1324200"/>
            <a:ext cx="6174900" cy="26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a:ea typeface="Roboto"/>
                <a:cs typeface="Roboto"/>
                <a:sym typeface="Roboto"/>
              </a:rPr>
              <a:t>In the Red Zone, you might feel:</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Angry</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Furious</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Destructive</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Yelling</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If you’re in the Red Zone, you can:</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Seperate yourself from others</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Go for a walk</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Go to a calm down space</a:t>
            </a:r>
            <a:endParaRPr sz="2000">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Go to your calming box for 2 minutes</a:t>
            </a:r>
            <a:endParaRPr sz="2000">
              <a:latin typeface="Roboto"/>
              <a:ea typeface="Roboto"/>
              <a:cs typeface="Roboto"/>
              <a:sym typeface="Roboto"/>
            </a:endParaRPr>
          </a:p>
        </p:txBody>
      </p:sp>
      <p:pic>
        <p:nvPicPr>
          <p:cNvPr id="118" name="Google Shape;118;p18"/>
          <p:cNvPicPr preferRelativeResize="0"/>
          <p:nvPr/>
        </p:nvPicPr>
        <p:blipFill>
          <a:blip r:embed="rId3">
            <a:alphaModFix/>
          </a:blip>
          <a:stretch>
            <a:fillRect/>
          </a:stretch>
        </p:blipFill>
        <p:spPr>
          <a:xfrm>
            <a:off x="6689182" y="794463"/>
            <a:ext cx="2215566" cy="3721674"/>
          </a:xfrm>
          <a:prstGeom prst="rect">
            <a:avLst/>
          </a:prstGeom>
          <a:noFill/>
          <a:ln>
            <a:noFill/>
          </a:ln>
        </p:spPr>
      </p:pic>
      <p:pic>
        <p:nvPicPr>
          <p:cNvPr id="119" name="Google Shape;119;p18"/>
          <p:cNvPicPr preferRelativeResize="0"/>
          <p:nvPr/>
        </p:nvPicPr>
        <p:blipFill>
          <a:blip r:embed="rId4">
            <a:alphaModFix/>
          </a:blip>
          <a:stretch>
            <a:fillRect/>
          </a:stretch>
        </p:blipFill>
        <p:spPr>
          <a:xfrm>
            <a:off x="171600" y="1645975"/>
            <a:ext cx="997000" cy="925775"/>
          </a:xfrm>
          <a:prstGeom prst="rect">
            <a:avLst/>
          </a:prstGeom>
          <a:noFill/>
          <a:ln>
            <a:noFill/>
          </a:ln>
        </p:spPr>
      </p:pic>
      <p:pic>
        <p:nvPicPr>
          <p:cNvPr id="120" name="Google Shape;120;p18"/>
          <p:cNvPicPr preferRelativeResize="0"/>
          <p:nvPr/>
        </p:nvPicPr>
        <p:blipFill>
          <a:blip r:embed="rId5">
            <a:alphaModFix/>
          </a:blip>
          <a:stretch>
            <a:fillRect/>
          </a:stretch>
        </p:blipFill>
        <p:spPr>
          <a:xfrm>
            <a:off x="171600" y="3123325"/>
            <a:ext cx="997000" cy="8630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nvSpPr>
        <p:spPr>
          <a:xfrm>
            <a:off x="250900" y="1087250"/>
            <a:ext cx="8656200" cy="3791400"/>
          </a:xfrm>
          <a:prstGeom prst="rect">
            <a:avLst/>
          </a:prstGeom>
          <a:solidFill>
            <a:srgbClr val="FFFFFF"/>
          </a:solidFill>
          <a:ln>
            <a:noFill/>
          </a:ln>
        </p:spPr>
        <p:txBody>
          <a:bodyPr anchorCtr="0" anchor="t" bIns="91425" lIns="91425" spcFirstLastPara="1" rIns="91425" wrap="square" tIns="91425">
            <a:noAutofit/>
          </a:bodyPr>
          <a:lstStyle/>
          <a:p>
            <a:pPr indent="0" lvl="0" marL="57150" rtl="0" algn="l">
              <a:spcBef>
                <a:spcPts val="0"/>
              </a:spcBef>
              <a:spcAft>
                <a:spcPts val="0"/>
              </a:spcAft>
              <a:buNone/>
            </a:pPr>
            <a:r>
              <a:t/>
            </a:r>
            <a:endParaRPr sz="2000">
              <a:latin typeface="Roboto"/>
              <a:ea typeface="Roboto"/>
              <a:cs typeface="Roboto"/>
              <a:sym typeface="Roboto"/>
            </a:endParaRPr>
          </a:p>
        </p:txBody>
      </p:sp>
      <p:sp>
        <p:nvSpPr>
          <p:cNvPr id="126" name="Google Shape;126;p19"/>
          <p:cNvSpPr txBox="1"/>
          <p:nvPr/>
        </p:nvSpPr>
        <p:spPr>
          <a:xfrm>
            <a:off x="223075" y="167275"/>
            <a:ext cx="8656200" cy="780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latin typeface="Merriweather"/>
                <a:ea typeface="Merriweather"/>
                <a:cs typeface="Merriweather"/>
                <a:sym typeface="Merriweather"/>
              </a:rPr>
              <a:t>Reflect!</a:t>
            </a:r>
            <a:endParaRPr sz="4000">
              <a:latin typeface="Merriweather"/>
              <a:ea typeface="Merriweather"/>
              <a:cs typeface="Merriweather"/>
              <a:sym typeface="Merriweather"/>
            </a:endParaRPr>
          </a:p>
        </p:txBody>
      </p:sp>
      <p:sp>
        <p:nvSpPr>
          <p:cNvPr id="127" name="Google Shape;127;p19"/>
          <p:cNvSpPr txBox="1"/>
          <p:nvPr/>
        </p:nvSpPr>
        <p:spPr>
          <a:xfrm>
            <a:off x="446125" y="1087250"/>
            <a:ext cx="8210100" cy="17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oboto"/>
                <a:ea typeface="Roboto"/>
                <a:cs typeface="Roboto"/>
                <a:sym typeface="Roboto"/>
              </a:rPr>
              <a:t>Now that you understand each zone, try to think back to a time where you were in each zone. How did you feel? What did you do to help yourself feel better? </a:t>
            </a:r>
            <a:endParaRPr sz="2600">
              <a:latin typeface="Roboto"/>
              <a:ea typeface="Roboto"/>
              <a:cs typeface="Roboto"/>
              <a:sym typeface="Roboto"/>
            </a:endParaRPr>
          </a:p>
          <a:p>
            <a:pPr indent="0" lvl="0" marL="0" rtl="0" algn="l">
              <a:spcBef>
                <a:spcPts val="0"/>
              </a:spcBef>
              <a:spcAft>
                <a:spcPts val="0"/>
              </a:spcAft>
              <a:buNone/>
            </a:pPr>
            <a:r>
              <a:t/>
            </a:r>
            <a:endParaRPr sz="2600">
              <a:latin typeface="Roboto"/>
              <a:ea typeface="Roboto"/>
              <a:cs typeface="Roboto"/>
              <a:sym typeface="Roboto"/>
            </a:endParaRPr>
          </a:p>
          <a:p>
            <a:pPr indent="0" lvl="0" marL="0" rtl="0" algn="l">
              <a:spcBef>
                <a:spcPts val="0"/>
              </a:spcBef>
              <a:spcAft>
                <a:spcPts val="0"/>
              </a:spcAft>
              <a:buNone/>
            </a:pPr>
            <a:r>
              <a:rPr lang="en" sz="2600">
                <a:latin typeface="Roboto"/>
                <a:ea typeface="Roboto"/>
                <a:cs typeface="Roboto"/>
                <a:sym typeface="Roboto"/>
              </a:rPr>
              <a:t>Check back to the previous slides if you need help remembering which emotions belong to which zone.</a:t>
            </a:r>
            <a:endParaRPr sz="2600">
              <a:latin typeface="Roboto"/>
              <a:ea typeface="Roboto"/>
              <a:cs typeface="Roboto"/>
              <a:sym typeface="Roboto"/>
            </a:endParaRPr>
          </a:p>
          <a:p>
            <a:pPr indent="0" lvl="0" marL="0" rtl="0" algn="l">
              <a:spcBef>
                <a:spcPts val="0"/>
              </a:spcBef>
              <a:spcAft>
                <a:spcPts val="0"/>
              </a:spcAft>
              <a:buNone/>
            </a:pPr>
            <a:r>
              <a:t/>
            </a:r>
            <a:endParaRPr sz="2600">
              <a:latin typeface="Roboto"/>
              <a:ea typeface="Roboto"/>
              <a:cs typeface="Roboto"/>
              <a:sym typeface="Roboto"/>
            </a:endParaRPr>
          </a:p>
          <a:p>
            <a:pPr indent="0" lvl="0" marL="0" rtl="0" algn="l">
              <a:spcBef>
                <a:spcPts val="0"/>
              </a:spcBef>
              <a:spcAft>
                <a:spcPts val="0"/>
              </a:spcAft>
              <a:buNone/>
            </a:pPr>
            <a:r>
              <a:rPr lang="en" sz="2600">
                <a:latin typeface="Roboto"/>
                <a:ea typeface="Roboto"/>
                <a:cs typeface="Roboto"/>
                <a:sym typeface="Roboto"/>
              </a:rPr>
              <a:t>Fill out the reflection chart on the next slide. </a:t>
            </a:r>
            <a:endParaRPr sz="26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nvSpPr>
        <p:spPr>
          <a:xfrm>
            <a:off x="250900" y="1087250"/>
            <a:ext cx="8656200" cy="3791400"/>
          </a:xfrm>
          <a:prstGeom prst="rect">
            <a:avLst/>
          </a:prstGeom>
          <a:solidFill>
            <a:srgbClr val="FFFFFF"/>
          </a:solidFill>
          <a:ln>
            <a:noFill/>
          </a:ln>
        </p:spPr>
        <p:txBody>
          <a:bodyPr anchorCtr="0" anchor="t" bIns="91425" lIns="91425" spcFirstLastPara="1" rIns="91425" wrap="square" tIns="91425">
            <a:noAutofit/>
          </a:bodyPr>
          <a:lstStyle/>
          <a:p>
            <a:pPr indent="0" lvl="0" marL="57150" rtl="0" algn="l">
              <a:spcBef>
                <a:spcPts val="0"/>
              </a:spcBef>
              <a:spcAft>
                <a:spcPts val="0"/>
              </a:spcAft>
              <a:buNone/>
            </a:pPr>
            <a:r>
              <a:t/>
            </a:r>
            <a:endParaRPr sz="2000">
              <a:latin typeface="Roboto"/>
              <a:ea typeface="Roboto"/>
              <a:cs typeface="Roboto"/>
              <a:sym typeface="Roboto"/>
            </a:endParaRPr>
          </a:p>
        </p:txBody>
      </p:sp>
      <p:sp>
        <p:nvSpPr>
          <p:cNvPr id="133" name="Google Shape;133;p20"/>
          <p:cNvSpPr txBox="1"/>
          <p:nvPr/>
        </p:nvSpPr>
        <p:spPr>
          <a:xfrm>
            <a:off x="223075" y="167275"/>
            <a:ext cx="8656200" cy="780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latin typeface="Merriweather"/>
                <a:ea typeface="Merriweather"/>
                <a:cs typeface="Merriweather"/>
                <a:sym typeface="Merriweather"/>
              </a:rPr>
              <a:t>Your Zones Toolbox</a:t>
            </a:r>
            <a:endParaRPr sz="4000">
              <a:latin typeface="Merriweather"/>
              <a:ea typeface="Merriweather"/>
              <a:cs typeface="Merriweather"/>
              <a:sym typeface="Merriweather"/>
            </a:endParaRPr>
          </a:p>
        </p:txBody>
      </p:sp>
      <p:sp>
        <p:nvSpPr>
          <p:cNvPr id="134" name="Google Shape;134;p20"/>
          <p:cNvSpPr txBox="1"/>
          <p:nvPr/>
        </p:nvSpPr>
        <p:spPr>
          <a:xfrm>
            <a:off x="446125" y="1087250"/>
            <a:ext cx="8210100" cy="9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Roboto"/>
                <a:ea typeface="Roboto"/>
                <a:cs typeface="Roboto"/>
                <a:sym typeface="Roboto"/>
              </a:rPr>
              <a:t>Everyone has their own toolbox of strategies that help them move to the green zone. Using the information you included in your Reflection Chart, record some of your favourite strategies that help you move towards the green zone in the space below. What are some tools in your calming box</a:t>
            </a:r>
            <a:endParaRPr sz="1600">
              <a:latin typeface="Roboto"/>
              <a:ea typeface="Roboto"/>
              <a:cs typeface="Roboto"/>
              <a:sym typeface="Roboto"/>
            </a:endParaRPr>
          </a:p>
        </p:txBody>
      </p:sp>
      <p:pic>
        <p:nvPicPr>
          <p:cNvPr id="135" name="Google Shape;135;p20"/>
          <p:cNvPicPr preferRelativeResize="0"/>
          <p:nvPr/>
        </p:nvPicPr>
        <p:blipFill>
          <a:blip r:embed="rId3">
            <a:alphaModFix/>
          </a:blip>
          <a:stretch>
            <a:fillRect/>
          </a:stretch>
        </p:blipFill>
        <p:spPr>
          <a:xfrm>
            <a:off x="1075925" y="2364075"/>
            <a:ext cx="6950500" cy="2718099"/>
          </a:xfrm>
          <a:prstGeom prst="rect">
            <a:avLst/>
          </a:prstGeom>
          <a:noFill/>
          <a:ln>
            <a:noFill/>
          </a:ln>
        </p:spPr>
      </p:pic>
      <p:sp>
        <p:nvSpPr>
          <p:cNvPr id="136" name="Google Shape;136;p20"/>
          <p:cNvSpPr txBox="1"/>
          <p:nvPr/>
        </p:nvSpPr>
        <p:spPr>
          <a:xfrm>
            <a:off x="2334925" y="2571750"/>
            <a:ext cx="4432500" cy="18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(Type your responses here)</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nvSpPr>
        <p:spPr>
          <a:xfrm>
            <a:off x="250900" y="1087250"/>
            <a:ext cx="8656200" cy="3791400"/>
          </a:xfrm>
          <a:prstGeom prst="rect">
            <a:avLst/>
          </a:prstGeom>
          <a:solidFill>
            <a:srgbClr val="FFFFFF"/>
          </a:solidFill>
          <a:ln>
            <a:noFill/>
          </a:ln>
        </p:spPr>
        <p:txBody>
          <a:bodyPr anchorCtr="0" anchor="t" bIns="91425" lIns="91425" spcFirstLastPara="1" rIns="91425" wrap="square" tIns="91425">
            <a:noAutofit/>
          </a:bodyPr>
          <a:lstStyle/>
          <a:p>
            <a:pPr indent="0" lvl="0" marL="57150" rtl="0" algn="l">
              <a:spcBef>
                <a:spcPts val="0"/>
              </a:spcBef>
              <a:spcAft>
                <a:spcPts val="0"/>
              </a:spcAft>
              <a:buNone/>
            </a:pPr>
            <a:r>
              <a:t/>
            </a:r>
            <a:endParaRPr sz="2000">
              <a:latin typeface="Roboto"/>
              <a:ea typeface="Roboto"/>
              <a:cs typeface="Roboto"/>
              <a:sym typeface="Roboto"/>
            </a:endParaRPr>
          </a:p>
        </p:txBody>
      </p:sp>
      <p:sp>
        <p:nvSpPr>
          <p:cNvPr id="142" name="Google Shape;142;p21"/>
          <p:cNvSpPr txBox="1"/>
          <p:nvPr/>
        </p:nvSpPr>
        <p:spPr>
          <a:xfrm>
            <a:off x="223075" y="167275"/>
            <a:ext cx="8656200" cy="780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latin typeface="Merriweather"/>
                <a:ea typeface="Merriweather"/>
                <a:cs typeface="Merriweather"/>
                <a:sym typeface="Merriweather"/>
              </a:rPr>
              <a:t>Reflection Chart</a:t>
            </a:r>
            <a:endParaRPr sz="4000">
              <a:latin typeface="Merriweather"/>
              <a:ea typeface="Merriweather"/>
              <a:cs typeface="Merriweather"/>
              <a:sym typeface="Merriweather"/>
            </a:endParaRPr>
          </a:p>
        </p:txBody>
      </p:sp>
      <p:graphicFrame>
        <p:nvGraphicFramePr>
          <p:cNvPr id="143" name="Google Shape;143;p21"/>
          <p:cNvGraphicFramePr/>
          <p:nvPr/>
        </p:nvGraphicFramePr>
        <p:xfrm>
          <a:off x="320600" y="1194450"/>
          <a:ext cx="3000000" cy="3000000"/>
        </p:xfrm>
        <a:graphic>
          <a:graphicData uri="http://schemas.openxmlformats.org/drawingml/2006/table">
            <a:tbl>
              <a:tblPr>
                <a:noFill/>
                <a:tableStyleId>{D1B95BC0-8D35-47DD-B8D7-636FF6FFE192}</a:tableStyleId>
              </a:tblPr>
              <a:tblGrid>
                <a:gridCol w="2852900"/>
                <a:gridCol w="2852900"/>
                <a:gridCol w="2852900"/>
              </a:tblGrid>
              <a:tr h="1094950">
                <a:tc>
                  <a:txBody>
                    <a:bodyPr/>
                    <a:lstStyle/>
                    <a:p>
                      <a:pPr indent="0" lvl="0" marL="0" rtl="0" algn="ctr">
                        <a:spcBef>
                          <a:spcPts val="0"/>
                        </a:spcBef>
                        <a:spcAft>
                          <a:spcPts val="0"/>
                        </a:spcAft>
                        <a:buNone/>
                      </a:pPr>
                      <a:r>
                        <a:t/>
                      </a:r>
                      <a:endParaRPr b="1">
                        <a:latin typeface="Roboto"/>
                        <a:ea typeface="Roboto"/>
                        <a:cs typeface="Roboto"/>
                        <a:sym typeface="Roboto"/>
                      </a:endParaRPr>
                    </a:p>
                    <a:p>
                      <a:pPr indent="0" lvl="0" marL="0" rtl="0" algn="ctr">
                        <a:spcBef>
                          <a:spcPts val="0"/>
                        </a:spcBef>
                        <a:spcAft>
                          <a:spcPts val="0"/>
                        </a:spcAft>
                        <a:buNone/>
                      </a:pPr>
                      <a:r>
                        <a:rPr b="1" lang="en">
                          <a:latin typeface="Roboto"/>
                          <a:ea typeface="Roboto"/>
                          <a:cs typeface="Roboto"/>
                          <a:sym typeface="Roboto"/>
                        </a:rPr>
                        <a:t>Zone</a:t>
                      </a:r>
                      <a:endParaRPr b="1">
                        <a:latin typeface="Roboto"/>
                        <a:ea typeface="Roboto"/>
                        <a:cs typeface="Roboto"/>
                        <a:sym typeface="Roboto"/>
                      </a:endParaRPr>
                    </a:p>
                    <a:p>
                      <a:pPr indent="0" lvl="0" marL="0" rtl="0" algn="ctr">
                        <a:spcBef>
                          <a:spcPts val="0"/>
                        </a:spcBef>
                        <a:spcAft>
                          <a:spcPts val="0"/>
                        </a:spcAft>
                        <a:buNone/>
                      </a:pPr>
                      <a:r>
                        <a:rPr b="1" lang="en">
                          <a:latin typeface="Roboto"/>
                          <a:ea typeface="Roboto"/>
                          <a:cs typeface="Roboto"/>
                          <a:sym typeface="Roboto"/>
                        </a:rPr>
                        <a:t>10:40</a:t>
                      </a:r>
                      <a:endParaRPr b="1">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How did it feel?</a:t>
                      </a:r>
                      <a:endParaRPr b="1"/>
                    </a:p>
                  </a:txBody>
                  <a:tcPr marT="91425" marB="91425" marR="91425" marL="91425"/>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What did you do to move back to green?</a:t>
                      </a:r>
                      <a:endParaRPr b="1"/>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Green</a:t>
                      </a:r>
                      <a:endParaRPr sz="2400">
                        <a:latin typeface="Roboto"/>
                        <a:ea typeface="Roboto"/>
                        <a:cs typeface="Roboto"/>
                        <a:sym typeface="Roboto"/>
                      </a:endParaRPr>
                    </a:p>
                  </a:txBody>
                  <a:tcPr marT="91425" marB="91425" marR="91425" marL="91425">
                    <a:solidFill>
                      <a:srgbClr val="6AA84F"/>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Blue </a:t>
                      </a:r>
                      <a:endParaRPr sz="1000">
                        <a:latin typeface="Roboto"/>
                        <a:ea typeface="Roboto"/>
                        <a:cs typeface="Roboto"/>
                        <a:sym typeface="Roboto"/>
                      </a:endParaRPr>
                    </a:p>
                  </a:txBody>
                  <a:tcPr marT="91425" marB="91425" marR="91425" marL="91425">
                    <a:solidFill>
                      <a:srgbClr val="3C78D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13550">
                <a:tc>
                  <a:txBody>
                    <a:bodyPr/>
                    <a:lstStyle/>
                    <a:p>
                      <a:pPr indent="0" lvl="0" marL="0" rtl="0" algn="l">
                        <a:spcBef>
                          <a:spcPts val="0"/>
                        </a:spcBef>
                        <a:spcAft>
                          <a:spcPts val="0"/>
                        </a:spcAft>
                        <a:buNone/>
                      </a:pPr>
                      <a:r>
                        <a:rPr lang="en" sz="2400">
                          <a:latin typeface="Roboto"/>
                          <a:ea typeface="Roboto"/>
                          <a:cs typeface="Roboto"/>
                          <a:sym typeface="Roboto"/>
                        </a:rPr>
                        <a:t>Yellow</a:t>
                      </a:r>
                      <a:endParaRPr sz="2400">
                        <a:latin typeface="Roboto"/>
                        <a:ea typeface="Roboto"/>
                        <a:cs typeface="Roboto"/>
                        <a:sym typeface="Roboto"/>
                      </a:endParaRPr>
                    </a:p>
                  </a:txBody>
                  <a:tcPr marT="91425" marB="91425" marR="91425" marL="91425">
                    <a:lnB cap="flat" cmpd="sng" w="9525">
                      <a:solidFill>
                        <a:srgbClr val="000000"/>
                      </a:solidFill>
                      <a:prstDash val="solid"/>
                      <a:round/>
                      <a:headEnd len="sm" w="sm" type="none"/>
                      <a:tailEnd len="sm" w="sm" type="none"/>
                    </a:lnB>
                    <a:solidFill>
                      <a:srgbClr val="F1C232"/>
                    </a:solidFill>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r>
              <a:tr h="613550">
                <a:tc>
                  <a:txBody>
                    <a:bodyPr/>
                    <a:lstStyle/>
                    <a:p>
                      <a:pPr indent="0" lvl="0" marL="0" rtl="0" algn="l">
                        <a:spcBef>
                          <a:spcPts val="0"/>
                        </a:spcBef>
                        <a:spcAft>
                          <a:spcPts val="0"/>
                        </a:spcAft>
                        <a:buNone/>
                      </a:pPr>
                      <a:r>
                        <a:rPr lang="en" sz="2400">
                          <a:latin typeface="Roboto"/>
                          <a:ea typeface="Roboto"/>
                          <a:cs typeface="Roboto"/>
                          <a:sym typeface="Roboto"/>
                        </a:rPr>
                        <a:t>Red</a:t>
                      </a:r>
                      <a:endParaRPr sz="2400">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0000"/>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