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oboto"/>
      <p:regular r:id="rId34"/>
      <p:bold r:id="rId35"/>
      <p:italic r:id="rId36"/>
      <p:boldItalic r:id="rId37"/>
    </p:embeddedFont>
    <p:embeddedFont>
      <p:font typeface="Permanent Marker"/>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bold.fntdata"/><Relationship Id="rId12" Type="http://schemas.openxmlformats.org/officeDocument/2006/relationships/slide" Target="slides/slide7.xml"/><Relationship Id="rId34" Type="http://schemas.openxmlformats.org/officeDocument/2006/relationships/font" Target="fonts/Roboto-regular.fntdata"/><Relationship Id="rId15" Type="http://schemas.openxmlformats.org/officeDocument/2006/relationships/slide" Target="slides/slide10.xml"/><Relationship Id="rId37" Type="http://schemas.openxmlformats.org/officeDocument/2006/relationships/font" Target="fonts/Roboto-boldItalic.fntdata"/><Relationship Id="rId14" Type="http://schemas.openxmlformats.org/officeDocument/2006/relationships/slide" Target="slides/slide9.xml"/><Relationship Id="rId36" Type="http://schemas.openxmlformats.org/officeDocument/2006/relationships/font" Target="fonts/Roboto-italic.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PermanentMarker-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a8b578cab2_0_42: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a8b578cab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a8b578cab2_0_48: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a8b578cab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8b578cab2_0_54: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8b578cab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a8b578cab2_1_0: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a8b578cab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8b578cab2_1_3: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8b578cab2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a8ac48f4b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a8ac48f4b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a713a5ca7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a713a5ca7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6d5fc8b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a6d5fc8b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a6d5fc8bd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a6d5fc8bd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a647bdaf7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a647bdaf7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a713a5cc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a713a5cc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647bdaf7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647bdaf7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a647bdaf7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a647bdaf7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a647bdaf7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a647bdaf7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a647bdaf7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a647bdaf7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a647bdaf7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a647bdaf7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a647bdaf7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a647bdaf7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a647bdaf7f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a647bdaf7f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a647bdaf7f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a647bdaf7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a647bdaf7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a647bdaf7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a8b578cab2_0_0: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a8b578ca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a8b578cab2_0_6: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a8b578cab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a8b578cab2_0_12: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a8b578cab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8b578cab2_0_18: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8b578cab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a8b578cab2_0_24: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a8b578cab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8b578cab2_0_30: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8b578cab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8b578cab2_0_36: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8b578cab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3.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PjLxmDujdxc" TargetMode="Externa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youtube.com/watch?v=Var5X3uuYwE" TargetMode="Externa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07d2dXHYb94"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youtube.com/watch?v=BXAo_5voOP0" TargetMode="Externa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youtube.com/watch?v=D9OOXCu5XMg" TargetMode="Externa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www.youtube.com/watch?v=x3_REZhqR9g" TargetMode="Externa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youtube.com/watch?v=5nA6QzCrTyM" TargetMode="Externa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3.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p:nvPr/>
        </p:nvSpPr>
        <p:spPr>
          <a:xfrm rot="-1091719">
            <a:off x="84961" y="1929622"/>
            <a:ext cx="8974066" cy="6421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Permanent Marker"/>
              </a:rPr>
              <a:t>World Kindness Week</a:t>
            </a:r>
          </a:p>
        </p:txBody>
      </p:sp>
      <p:sp>
        <p:nvSpPr>
          <p:cNvPr id="55" name="Google Shape;55;p13"/>
          <p:cNvSpPr/>
          <p:nvPr/>
        </p:nvSpPr>
        <p:spPr>
          <a:xfrm>
            <a:off x="3103620" y="3206000"/>
            <a:ext cx="5744893" cy="12254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Permanent Marker"/>
              </a:rPr>
              <a:t>#WKW</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000"/>
                                        <p:tgtEl>
                                          <p:spTgt spid="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pic>
        <p:nvPicPr>
          <p:cNvPr id="116" name="Google Shape;116;p22"/>
          <p:cNvPicPr preferRelativeResize="0"/>
          <p:nvPr/>
        </p:nvPicPr>
        <p:blipFill>
          <a:blip r:embed="rId4">
            <a:alphaModFix/>
          </a:blip>
          <a:stretch>
            <a:fillRect/>
          </a:stretch>
        </p:blipFill>
        <p:spPr>
          <a:xfrm>
            <a:off x="6648000" y="758978"/>
            <a:ext cx="472748" cy="434928"/>
          </a:xfrm>
          <a:prstGeom prst="rect">
            <a:avLst/>
          </a:prstGeom>
          <a:noFill/>
          <a:ln>
            <a:noFill/>
          </a:ln>
        </p:spPr>
      </p:pic>
      <p:pic>
        <p:nvPicPr>
          <p:cNvPr id="117" name="Google Shape;117;p22"/>
          <p:cNvPicPr preferRelativeResize="0"/>
          <p:nvPr/>
        </p:nvPicPr>
        <p:blipFill>
          <a:blip r:embed="rId5">
            <a:alphaModFix/>
          </a:blip>
          <a:stretch>
            <a:fillRect/>
          </a:stretch>
        </p:blipFill>
        <p:spPr>
          <a:xfrm>
            <a:off x="-3436091" y="0"/>
            <a:ext cx="2363575" cy="2363575"/>
          </a:xfrm>
          <a:prstGeom prst="rect">
            <a:avLst/>
          </a:prstGeom>
          <a:noFill/>
          <a:ln>
            <a:noFill/>
          </a:ln>
        </p:spPr>
      </p:pic>
      <p:sp>
        <p:nvSpPr>
          <p:cNvPr id="118" name="Google Shape;118;p22"/>
          <p:cNvSpPr txBox="1"/>
          <p:nvPr/>
        </p:nvSpPr>
        <p:spPr>
          <a:xfrm>
            <a:off x="6176489" y="3614625"/>
            <a:ext cx="1592400" cy="6459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en" sz="5000"/>
              <a:t>Text</a:t>
            </a:r>
            <a:endParaRPr sz="5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pic>
        <p:nvPicPr>
          <p:cNvPr id="123" name="Google Shape;123;p23"/>
          <p:cNvPicPr preferRelativeResize="0"/>
          <p:nvPr/>
        </p:nvPicPr>
        <p:blipFill>
          <a:blip r:embed="rId4">
            <a:alphaModFix/>
          </a:blip>
          <a:stretch>
            <a:fillRect/>
          </a:stretch>
        </p:blipFill>
        <p:spPr>
          <a:xfrm>
            <a:off x="6648000" y="758978"/>
            <a:ext cx="472748" cy="434928"/>
          </a:xfrm>
          <a:prstGeom prst="rect">
            <a:avLst/>
          </a:prstGeom>
          <a:noFill/>
          <a:ln>
            <a:noFill/>
          </a:ln>
        </p:spPr>
      </p:pic>
      <p:pic>
        <p:nvPicPr>
          <p:cNvPr id="124" name="Google Shape;124;p23"/>
          <p:cNvPicPr preferRelativeResize="0"/>
          <p:nvPr/>
        </p:nvPicPr>
        <p:blipFill>
          <a:blip r:embed="rId5">
            <a:alphaModFix/>
          </a:blip>
          <a:stretch>
            <a:fillRect/>
          </a:stretch>
        </p:blipFill>
        <p:spPr>
          <a:xfrm>
            <a:off x="-3436091" y="0"/>
            <a:ext cx="2363575" cy="2363575"/>
          </a:xfrm>
          <a:prstGeom prst="rect">
            <a:avLst/>
          </a:prstGeom>
          <a:noFill/>
          <a:ln>
            <a:noFill/>
          </a:ln>
        </p:spPr>
      </p:pic>
      <p:sp>
        <p:nvSpPr>
          <p:cNvPr id="125" name="Google Shape;125;p23"/>
          <p:cNvSpPr txBox="1"/>
          <p:nvPr/>
        </p:nvSpPr>
        <p:spPr>
          <a:xfrm>
            <a:off x="6176489" y="3614625"/>
            <a:ext cx="1592400" cy="6459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en" sz="5000"/>
              <a:t>Text</a:t>
            </a:r>
            <a:endParaRPr sz="5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pic>
        <p:nvPicPr>
          <p:cNvPr id="130" name="Google Shape;130;p24"/>
          <p:cNvPicPr preferRelativeResize="0"/>
          <p:nvPr/>
        </p:nvPicPr>
        <p:blipFill>
          <a:blip r:embed="rId4">
            <a:alphaModFix/>
          </a:blip>
          <a:stretch>
            <a:fillRect/>
          </a:stretch>
        </p:blipFill>
        <p:spPr>
          <a:xfrm>
            <a:off x="6648000" y="758978"/>
            <a:ext cx="472748" cy="434928"/>
          </a:xfrm>
          <a:prstGeom prst="rect">
            <a:avLst/>
          </a:prstGeom>
          <a:noFill/>
          <a:ln>
            <a:noFill/>
          </a:ln>
        </p:spPr>
      </p:pic>
      <p:pic>
        <p:nvPicPr>
          <p:cNvPr id="131" name="Google Shape;131;p24"/>
          <p:cNvPicPr preferRelativeResize="0"/>
          <p:nvPr/>
        </p:nvPicPr>
        <p:blipFill>
          <a:blip r:embed="rId5">
            <a:alphaModFix/>
          </a:blip>
          <a:stretch>
            <a:fillRect/>
          </a:stretch>
        </p:blipFill>
        <p:spPr>
          <a:xfrm>
            <a:off x="-3436091" y="0"/>
            <a:ext cx="2363575" cy="2363575"/>
          </a:xfrm>
          <a:prstGeom prst="rect">
            <a:avLst/>
          </a:prstGeom>
          <a:noFill/>
          <a:ln>
            <a:noFill/>
          </a:ln>
        </p:spPr>
      </p:pic>
      <p:sp>
        <p:nvSpPr>
          <p:cNvPr id="132" name="Google Shape;132;p24"/>
          <p:cNvSpPr txBox="1"/>
          <p:nvPr/>
        </p:nvSpPr>
        <p:spPr>
          <a:xfrm>
            <a:off x="6176489" y="3614625"/>
            <a:ext cx="1592400" cy="6459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en" sz="5000"/>
              <a:t>Text</a:t>
            </a:r>
            <a:endParaRPr sz="5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7"/>
          <p:cNvPicPr preferRelativeResize="0"/>
          <p:nvPr/>
        </p:nvPicPr>
        <p:blipFill>
          <a:blip r:embed="rId3">
            <a:alphaModFix/>
          </a:blip>
          <a:stretch>
            <a:fillRect/>
          </a:stretch>
        </p:blipFill>
        <p:spPr>
          <a:xfrm>
            <a:off x="-96037" y="0"/>
            <a:ext cx="2466975" cy="1847850"/>
          </a:xfrm>
          <a:prstGeom prst="rect">
            <a:avLst/>
          </a:prstGeom>
          <a:noFill/>
          <a:ln>
            <a:noFill/>
          </a:ln>
        </p:spPr>
      </p:pic>
      <p:sp>
        <p:nvSpPr>
          <p:cNvPr id="146" name="Google Shape;146;p27"/>
          <p:cNvSpPr txBox="1"/>
          <p:nvPr/>
        </p:nvSpPr>
        <p:spPr>
          <a:xfrm>
            <a:off x="2895550" y="0"/>
            <a:ext cx="4992900" cy="9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t>Mark a spot of kindness each day! Type it/insert pictures of what you did to show kindness.</a:t>
            </a:r>
            <a:endParaRPr sz="1900"/>
          </a:p>
        </p:txBody>
      </p:sp>
      <p:sp>
        <p:nvSpPr>
          <p:cNvPr id="147" name="Google Shape;147;p27"/>
          <p:cNvSpPr/>
          <p:nvPr/>
        </p:nvSpPr>
        <p:spPr>
          <a:xfrm>
            <a:off x="0" y="1897875"/>
            <a:ext cx="2274900" cy="1496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7"/>
          <p:cNvSpPr/>
          <p:nvPr/>
        </p:nvSpPr>
        <p:spPr>
          <a:xfrm>
            <a:off x="6869100" y="3444600"/>
            <a:ext cx="2274900" cy="169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7"/>
          <p:cNvSpPr/>
          <p:nvPr/>
        </p:nvSpPr>
        <p:spPr>
          <a:xfrm>
            <a:off x="-12" y="3444600"/>
            <a:ext cx="2274900" cy="169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7"/>
          <p:cNvSpPr/>
          <p:nvPr/>
        </p:nvSpPr>
        <p:spPr>
          <a:xfrm>
            <a:off x="6869100" y="1440663"/>
            <a:ext cx="2274900" cy="169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7"/>
          <p:cNvSpPr/>
          <p:nvPr/>
        </p:nvSpPr>
        <p:spPr>
          <a:xfrm>
            <a:off x="3659838" y="1256925"/>
            <a:ext cx="2274900" cy="169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7"/>
          <p:cNvSpPr txBox="1"/>
          <p:nvPr/>
        </p:nvSpPr>
        <p:spPr>
          <a:xfrm>
            <a:off x="-48000" y="1897875"/>
            <a:ext cx="2370900" cy="1496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Monday:</a:t>
            </a:r>
            <a:endParaRPr/>
          </a:p>
        </p:txBody>
      </p:sp>
      <p:sp>
        <p:nvSpPr>
          <p:cNvPr id="153" name="Google Shape;153;p27"/>
          <p:cNvSpPr txBox="1"/>
          <p:nvPr/>
        </p:nvSpPr>
        <p:spPr>
          <a:xfrm>
            <a:off x="3522800" y="1256925"/>
            <a:ext cx="2541300" cy="18477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Tuesday:</a:t>
            </a:r>
            <a:endParaRPr/>
          </a:p>
        </p:txBody>
      </p:sp>
      <p:sp>
        <p:nvSpPr>
          <p:cNvPr id="154" name="Google Shape;154;p27"/>
          <p:cNvSpPr txBox="1"/>
          <p:nvPr/>
        </p:nvSpPr>
        <p:spPr>
          <a:xfrm>
            <a:off x="6902550" y="3255300"/>
            <a:ext cx="2208000" cy="18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7"/>
          <p:cNvSpPr txBox="1"/>
          <p:nvPr/>
        </p:nvSpPr>
        <p:spPr>
          <a:xfrm>
            <a:off x="6869100" y="1481025"/>
            <a:ext cx="2274900" cy="16182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Wednesday:</a:t>
            </a:r>
            <a:endParaRPr/>
          </a:p>
        </p:txBody>
      </p:sp>
      <p:sp>
        <p:nvSpPr>
          <p:cNvPr id="156" name="Google Shape;156;p27"/>
          <p:cNvSpPr txBox="1"/>
          <p:nvPr/>
        </p:nvSpPr>
        <p:spPr>
          <a:xfrm>
            <a:off x="0" y="3484950"/>
            <a:ext cx="2274900" cy="15699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Thursday:</a:t>
            </a:r>
            <a:endParaRPr/>
          </a:p>
        </p:txBody>
      </p:sp>
      <p:sp>
        <p:nvSpPr>
          <p:cNvPr id="157" name="Google Shape;157;p27"/>
          <p:cNvSpPr txBox="1"/>
          <p:nvPr/>
        </p:nvSpPr>
        <p:spPr>
          <a:xfrm>
            <a:off x="6902550" y="3460800"/>
            <a:ext cx="2208000" cy="16182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Friday: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8"/>
          <p:cNvPicPr preferRelativeResize="0"/>
          <p:nvPr/>
        </p:nvPicPr>
        <p:blipFill>
          <a:blip r:embed="rId3">
            <a:alphaModFix/>
          </a:blip>
          <a:stretch>
            <a:fillRect/>
          </a:stretch>
        </p:blipFill>
        <p:spPr>
          <a:xfrm>
            <a:off x="152400" y="152400"/>
            <a:ext cx="8858800" cy="4870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descr="This video is about a little spot of kindness" id="167" name="Google Shape;167;p29" title="a little spot of kindness">
            <a:hlinkClick r:id="rId3"/>
          </p:cNvPr>
          <p:cNvPicPr preferRelativeResize="0"/>
          <p:nvPr/>
        </p:nvPicPr>
        <p:blipFill>
          <a:blip r:embed="rId4">
            <a:alphaModFix/>
          </a:blip>
          <a:stretch>
            <a:fillRect/>
          </a:stretch>
        </p:blipFill>
        <p:spPr>
          <a:xfrm>
            <a:off x="152400" y="152400"/>
            <a:ext cx="8991600" cy="4691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ermanent Marker"/>
                <a:ea typeface="Permanent Marker"/>
                <a:cs typeface="Permanent Marker"/>
                <a:sym typeface="Permanent Marker"/>
              </a:rPr>
              <a:t>Monday, November 9 ,2020</a:t>
            </a:r>
            <a:endParaRPr>
              <a:latin typeface="Permanent Marker"/>
              <a:ea typeface="Permanent Marker"/>
              <a:cs typeface="Permanent Marker"/>
              <a:sym typeface="Permanent Marker"/>
            </a:endParaRPr>
          </a:p>
        </p:txBody>
      </p:sp>
      <p:sp>
        <p:nvSpPr>
          <p:cNvPr id="173" name="Google Shape;173;p30"/>
          <p:cNvSpPr txBox="1"/>
          <p:nvPr>
            <p:ph idx="1" type="body"/>
          </p:nvPr>
        </p:nvSpPr>
        <p:spPr>
          <a:xfrm>
            <a:off x="311700" y="1152475"/>
            <a:ext cx="85206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Kindness Challenge for Today: Art and Animals</a:t>
            </a:r>
            <a:endParaRPr/>
          </a:p>
          <a:p>
            <a:pPr indent="0" lvl="0" marL="0" rtl="0" algn="l">
              <a:spcBef>
                <a:spcPts val="1600"/>
              </a:spcBef>
              <a:spcAft>
                <a:spcPts val="0"/>
              </a:spcAft>
              <a:buNone/>
            </a:pPr>
            <a:r>
              <a:rPr lang="en" sz="1100">
                <a:solidFill>
                  <a:schemeClr val="dk1"/>
                </a:solidFill>
              </a:rPr>
              <a:t>Are you ready for a week of kindness? Today we kick off #WorldKindnessWeek with activities to find meaning in art through acts of kindness. You can go as big or as small as you want, but if you need some guidance, we’ve got you covered. See our three daily suggestions for how you can get involved.</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highlight>
                  <a:srgbClr val="FFFF00"/>
                </a:highlight>
              </a:rPr>
              <a:t>Choice #1:</a:t>
            </a:r>
            <a:r>
              <a:rPr lang="en" sz="1100">
                <a:solidFill>
                  <a:schemeClr val="dk1"/>
                </a:solidFill>
              </a:rPr>
              <a:t> Read Each Kindness by Jacqueline Woodsen. In the book, Ms. Albert, the teacher, describes each kind act as the rippling through the world.  Create a work of art showing how kindness ripples through the world. When finished, be sure to sign your name. Send a picture to your teacher of your art!</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highlight>
                  <a:srgbClr val="FFFF00"/>
                </a:highlight>
              </a:rPr>
              <a:t>Choice #2: </a:t>
            </a:r>
            <a:r>
              <a:rPr lang="en" sz="1100">
                <a:solidFill>
                  <a:schemeClr val="dk1"/>
                </a:solidFill>
              </a:rPr>
              <a:t>Dance to “Kindness is a Muscle”  Show us your Kindness Muscle. Grab a friend or loved one, put on your favorite song and dance like no one’s watching! Send a picture to your teacher of your kindness dance party!</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highlight>
                  <a:srgbClr val="FFFF00"/>
                </a:highlight>
              </a:rPr>
              <a:t>Choice #3:</a:t>
            </a:r>
            <a:r>
              <a:rPr lang="en" sz="1100">
                <a:solidFill>
                  <a:schemeClr val="dk1"/>
                </a:solidFill>
              </a:rPr>
              <a:t> Show your love for your animals through action! (Groom your pet, feed your pet, walk your pet, love your pet!) Send a picture of how much you love your pet to Ms. Santiago’s classroom!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highlight>
                  <a:srgbClr val="FFFF00"/>
                </a:highlight>
              </a:rPr>
              <a:t>Optional to do with your family: </a:t>
            </a:r>
            <a:r>
              <a:rPr lang="en" sz="1100">
                <a:solidFill>
                  <a:schemeClr val="dk1"/>
                </a:solidFill>
              </a:rPr>
              <a:t>Paint a Kindness rock: Paint a rock and write a positive phrase like, “You are Awesome!” showing kindness to others and place it for someone to find. Remember your affirmation. Send a picture to your teacher of your kindness rock!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31" title="Each Kindness">
            <a:hlinkClick r:id="rId3"/>
          </p:cNvPr>
          <p:cNvPicPr preferRelativeResize="0"/>
          <p:nvPr/>
        </p:nvPicPr>
        <p:blipFill>
          <a:blip r:embed="rId4">
            <a:alphaModFix/>
          </a:blip>
          <a:stretch>
            <a:fillRect/>
          </a:stretch>
        </p:blipFill>
        <p:spPr>
          <a:xfrm>
            <a:off x="171450" y="313775"/>
            <a:ext cx="8801100" cy="4668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Watch and Reflect</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Dog’s heroics will make you cry! Donate at https://www.guidedogs.org/make-a-donation/&#10;Click here for the audio description for the visually impaired: https://youtu.be/KqANNQDgkAc&#10;&#10;“Pip” animated short film presented by Southeastern Guide Dogs -- A heartwarming tale for underdogs everywhere, Pip is the story of a small dog with a big dream—to become a Southeastern Guide Dog. Does she have what it takes?&#10; &#10;Share the link: https://www.PipFilm.com &#10;Tag us on Facebook: @SoutheasternGuideDogs&#10;Tag us on Twitter and Instagram: @SEGuideDogs&#10;Include the Hashtags: #Pip #PipFilm #SEGuideDogs&#10; &#10;Find out more at: https://www.GuideDogs.org&#10; &#10;Film made possible by Gary and Melody Johnson." id="62" name="Google Shape;62;p14" title="Pip | A Short Animated Film">
            <a:hlinkClick r:id="rId3"/>
          </p:cNvPr>
          <p:cNvPicPr preferRelativeResize="0"/>
          <p:nvPr/>
        </p:nvPicPr>
        <p:blipFill>
          <a:blip r:embed="rId4">
            <a:alphaModFix/>
          </a:blip>
          <a:stretch>
            <a:fillRect/>
          </a:stretch>
        </p:blipFill>
        <p:spPr>
          <a:xfrm>
            <a:off x="2286000" y="1364550"/>
            <a:ext cx="4572000" cy="3429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Sing along to Sprout's &quot;Kindness is a Muscle&quot; official lyric music video. Every day we can make our hearts grow stronger by showing one another that kindness counts! &#10;&#10;&#10;About Universal Kids Preschool:&#10;Welcome to Universal Kids! We are a kid-focused ecosystem representing the world of NBCUniversal family brands with quality shows for kids of all ages. Whether it's going on magical adventures with Dreamworks Where’s Waldo?, playing fun games with Ruff-Ruff, Tweet and Dave, or exploring the “hooman” world with the Floogals, Universal Kids is the network families can enjoy together. Check us out on TV, On Demand, online, and via the Universal Kids apps (iOS, Android, Apple TV, and Amazon FireTV)! &#10;&#10;Lyrics:&#10;Kindness is a muscle&#10;Work it out, gotta hustle&#10;We kids will show you the way&#10;Gotta flex it every day    &#10;&#10;Thump thump, your heart will grow&#10;Every time your kindness shows&#10;Beat beat, your heart gets strong&#10;When you sing a kindness song&#10;&#10;Grown Ups, if you are mean&#10;Don’t think it goes unseen&#10;We act the way you do&#10;So be kind every day too&#10;&#10;Kindness is a muscle&#10;Work it out, gotta hustle&#10;We kids will show you the way&#10;Gotta flex it every day  &#10;&#10;Kindness is a muscle, we already know&#10;And like a muscle you can make it grow&#10;By being kind even when we’re mad&#10;And helping others when they’re sad&#10;&#10;It’s easy, it’s peasy, it’s how we’re made&#10;We don’t know hate, we don’t throw shade&#10;If someone is different it’s the greatest thing&#10;&#10;‘Cos being different makes us sing!&#10;&#10;Thump, thump, thump&#10;Your heart knows what's right&#10;Beat, beat, beat&#10;Kindness gives us might&#10;&#10;Grown ups, follow our lead&#10;Some love is all you need&#10;It’s easy watch our moves&#10;And dance to our kindness grooves&#10;&#10;Kindness is a muscle&#10;Work it out, gotta hustle&#10;We kids will show you the way&#10;Gotta flex it every day  &#10;&#10;I’ll break it down one more time for you&#10;Because I got more kindness rhymes to do&#10;There’s a couple more things to keep in mind&#10;And so many reasons for being kind&#10;&#10;It’s all about exercise&#10;We don't want awards or a prize&#10;It's acting how we should&#10;&#10;Because being kind feels good!&#10;&#10;Kindness is a muscle&#10;Work it out, gotta hustle&#10;We kids will show you the way&#10;Gotta flex it every day&#10;&#10;&#10;&#10;Sprout, Kindness Counts: &quot;Kindness is a Muscle&quot; Sing-a-long Lyric Music Video | Sprout&#10;https://www.youtube.com/UniversalKidsPreschool" id="183" name="Google Shape;183;p32" title="Kindness Counts: &quot;Kindness is a Muscle&quot; Sing-A-Long Lyric Music Video | Universal Kids">
            <a:hlinkClick r:id="rId3"/>
          </p:cNvPr>
          <p:cNvPicPr preferRelativeResize="0"/>
          <p:nvPr/>
        </p:nvPicPr>
        <p:blipFill>
          <a:blip r:embed="rId4">
            <a:alphaModFix/>
          </a:blip>
          <a:stretch>
            <a:fillRect/>
          </a:stretch>
        </p:blipFill>
        <p:spPr>
          <a:xfrm>
            <a:off x="152400" y="152400"/>
            <a:ext cx="8686075" cy="4598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ermanent Marker"/>
                <a:ea typeface="Permanent Marker"/>
                <a:cs typeface="Permanent Marker"/>
                <a:sym typeface="Permanent Marker"/>
              </a:rPr>
              <a:t>Tuesday</a:t>
            </a:r>
            <a:r>
              <a:rPr lang="en">
                <a:latin typeface="Permanent Marker"/>
                <a:ea typeface="Permanent Marker"/>
                <a:cs typeface="Permanent Marker"/>
                <a:sym typeface="Permanent Marker"/>
              </a:rPr>
              <a:t>, November 10 ,2020</a:t>
            </a:r>
            <a:endParaRPr>
              <a:latin typeface="Permanent Marker"/>
              <a:ea typeface="Permanent Marker"/>
              <a:cs typeface="Permanent Marker"/>
              <a:sym typeface="Permanent Marker"/>
            </a:endParaRPr>
          </a:p>
        </p:txBody>
      </p:sp>
      <p:sp>
        <p:nvSpPr>
          <p:cNvPr id="189" name="Google Shape;189;p33"/>
          <p:cNvSpPr txBox="1"/>
          <p:nvPr>
            <p:ph idx="1" type="body"/>
          </p:nvPr>
        </p:nvSpPr>
        <p:spPr>
          <a:xfrm>
            <a:off x="177225" y="863550"/>
            <a:ext cx="8899500" cy="427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
            </a:r>
            <a:r>
              <a:rPr lang="en"/>
              <a:t>indness Challenge for Today: YOU!</a:t>
            </a:r>
            <a:endParaRPr/>
          </a:p>
          <a:p>
            <a:pPr indent="0" lvl="0" marL="0" rtl="0" algn="l">
              <a:spcBef>
                <a:spcPts val="1600"/>
              </a:spcBef>
              <a:spcAft>
                <a:spcPts val="0"/>
              </a:spcAft>
              <a:buNone/>
            </a:pPr>
            <a:r>
              <a:rPr lang="en" sz="1100">
                <a:solidFill>
                  <a:schemeClr val="dk1"/>
                </a:solidFill>
              </a:rPr>
              <a:t> Today’s focus is YOU. We’ve got three suggestions for how you can show yourself a whole lotta love.</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100">
                <a:solidFill>
                  <a:schemeClr val="dk1"/>
                </a:solidFill>
                <a:highlight>
                  <a:srgbClr val="FFFF00"/>
                </a:highlight>
              </a:rPr>
              <a:t>Pick 1: High five-a-day!</a:t>
            </a:r>
            <a:endParaRPr sz="1100">
              <a:solidFill>
                <a:schemeClr val="dk1"/>
              </a:solidFill>
              <a:highlight>
                <a:srgbClr val="FFFF00"/>
              </a:highlight>
            </a:endParaRPr>
          </a:p>
          <a:p>
            <a:pPr indent="0" lvl="0" marL="0" rtl="0" algn="l">
              <a:spcBef>
                <a:spcPts val="0"/>
              </a:spcBef>
              <a:spcAft>
                <a:spcPts val="0"/>
              </a:spcAft>
              <a:buNone/>
            </a:pPr>
            <a:r>
              <a:rPr lang="en" sz="1100">
                <a:solidFill>
                  <a:schemeClr val="dk1"/>
                </a:solidFill>
              </a:rPr>
              <a:t>Have you had your recommended five-a-day fruit and veg yet? Healthy eating means a healthy body and mind. Today, ditch the fast food and feast on nature’s ready meals! What better way to show yourself kindness and respect than by eating well? Write a menu with all your favorite fruits and vegetables.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100">
                <a:solidFill>
                  <a:schemeClr val="dk1"/>
                </a:solidFill>
                <a:highlight>
                  <a:srgbClr val="FFFF00"/>
                </a:highlight>
              </a:rPr>
              <a:t>Pick 2: Look after you!</a:t>
            </a:r>
            <a:endParaRPr b="1" sz="1100">
              <a:solidFill>
                <a:schemeClr val="dk1"/>
              </a:solidFill>
              <a:highlight>
                <a:srgbClr val="FFFF00"/>
              </a:highlight>
            </a:endParaRPr>
          </a:p>
          <a:p>
            <a:pPr indent="0" lvl="0" marL="0" rtl="0" algn="l">
              <a:spcBef>
                <a:spcPts val="0"/>
              </a:spcBef>
              <a:spcAft>
                <a:spcPts val="0"/>
              </a:spcAft>
              <a:buNone/>
            </a:pPr>
            <a:r>
              <a:rPr lang="en" sz="1100">
                <a:solidFill>
                  <a:schemeClr val="dk1"/>
                </a:solidFill>
              </a:rPr>
              <a:t>During #WorldKindnessWeek, we ask you to spread kindness to others, to animals and our planet. But today, be kind to yourself. You can only look after others if you are looking after yourself. Practice positive self-talk, take it easy, treat yourself to lunch and feel gratitude for the wonderful person you are!  Watch The Reflection in Me,  to remind yourself how special that person is who is look at you in the mirror.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A heartwarming family film sharing themes of love, acceptance, and having a positive self-image.&#10;&#10;--&#10;You are perfectly perfect just the way you are! Marc Colagiovanni, an attorney based in Rhode Island, has a positive message to share with the world. The new filmmaker approached FableVision Studios to help him produce an animated version of his story The Reflection in Me. The film’s goal is to empower children of all ages to find the courage to look inside and love themselves as they are.&#10; &#10;With FableVision founder and renowned children’s book author Peter H. Reynolds at the helm as illustrator and executive producer, The Reflection in Me follows the impactful experience of a child going through the practice of self-love and acceptance. The film seeks to promote the message of having a positive self-image and unconditional love.&#10;&#10;Visit www.fablevisionstudios.com/reflection for more information about FableVision and the film.&#10; &#10;Written by: Marc Colagiovanni&#10;Executive Producer: Peter H. Reynolds&#10;Producer: Peter Stidwill&#10;Production Assistant: Mikaela Johnson&#10; &#10;Art Director: Bob Flynn&#10;Art: Peter H. Reynolds&#10;Animator: Didi Hatcher&#10;Music Composer: David Nyman&#10;Sound Design: Jordan Persson&#10;Narration: Candace Kozak&#10;&#10;Production Companies: FableVision Studios and Junior Joe" id="194" name="Google Shape;194;p34" title="The Reflection in Me HD">
            <a:hlinkClick r:id="rId3"/>
          </p:cNvPr>
          <p:cNvPicPr preferRelativeResize="0"/>
          <p:nvPr/>
        </p:nvPicPr>
        <p:blipFill>
          <a:blip r:embed="rId4">
            <a:alphaModFix/>
          </a:blip>
          <a:stretch>
            <a:fillRect/>
          </a:stretch>
        </p:blipFill>
        <p:spPr>
          <a:xfrm>
            <a:off x="152400" y="152400"/>
            <a:ext cx="8520950" cy="4778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ermanent Marker"/>
                <a:ea typeface="Permanent Marker"/>
                <a:cs typeface="Permanent Marker"/>
                <a:sym typeface="Permanent Marker"/>
              </a:rPr>
              <a:t>Wednesday, November 11</a:t>
            </a:r>
            <a:r>
              <a:rPr lang="en">
                <a:latin typeface="Permanent Marker"/>
                <a:ea typeface="Permanent Marker"/>
                <a:cs typeface="Permanent Marker"/>
                <a:sym typeface="Permanent Marker"/>
              </a:rPr>
              <a:t>,2020</a:t>
            </a:r>
            <a:endParaRPr>
              <a:latin typeface="Permanent Marker"/>
              <a:ea typeface="Permanent Marker"/>
              <a:cs typeface="Permanent Marker"/>
              <a:sym typeface="Permanent Marker"/>
            </a:endParaRPr>
          </a:p>
        </p:txBody>
      </p:sp>
      <p:sp>
        <p:nvSpPr>
          <p:cNvPr id="200" name="Google Shape;200;p35"/>
          <p:cNvSpPr txBox="1"/>
          <p:nvPr>
            <p:ph idx="1" type="body"/>
          </p:nvPr>
        </p:nvSpPr>
        <p:spPr>
          <a:xfrm>
            <a:off x="177225" y="863550"/>
            <a:ext cx="8520600" cy="408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Kindness Challenge for Today:</a:t>
            </a:r>
            <a:endParaRPr/>
          </a:p>
          <a:p>
            <a:pPr indent="0" lvl="0" marL="0" rtl="0" algn="l">
              <a:spcBef>
                <a:spcPts val="1600"/>
              </a:spcBef>
              <a:spcAft>
                <a:spcPts val="0"/>
              </a:spcAft>
              <a:buNone/>
            </a:pPr>
            <a:r>
              <a:rPr lang="en" sz="1100">
                <a:solidFill>
                  <a:schemeClr val="dk1"/>
                </a:solidFill>
              </a:rPr>
              <a:t> We hope you’re loving the acts of kindness, keep sharing them with us! Today is about being a good and kind citizen in your community. Do your own thing, or check out our suggestions.</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100">
                <a:solidFill>
                  <a:schemeClr val="dk1"/>
                </a:solidFill>
                <a:highlight>
                  <a:srgbClr val="FFFF00"/>
                </a:highlight>
              </a:rPr>
              <a:t>Pick 1:  As a Member of the Paine Communtity!</a:t>
            </a:r>
            <a:endParaRPr b="1" sz="1100">
              <a:solidFill>
                <a:schemeClr val="dk1"/>
              </a:solidFill>
              <a:highlight>
                <a:srgbClr val="FFFF00"/>
              </a:highlight>
            </a:endParaRPr>
          </a:p>
          <a:p>
            <a:pPr indent="0" lvl="0" marL="0" rtl="0" algn="l">
              <a:spcBef>
                <a:spcPts val="0"/>
              </a:spcBef>
              <a:spcAft>
                <a:spcPts val="0"/>
              </a:spcAft>
              <a:buNone/>
            </a:pPr>
            <a:r>
              <a:rPr lang="en" sz="1100">
                <a:solidFill>
                  <a:schemeClr val="dk1"/>
                </a:solidFill>
              </a:rPr>
              <a:t>Using the words of the Paine School Pledge, illustrate and draw what it means to you.  You can create a mural drawing, an decorated banner of the words or a picture of your being a citizen of the Paine Community.  Snap a picture and send it to Ms.Santiago.</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100">
                <a:solidFill>
                  <a:schemeClr val="dk1"/>
                </a:solidFill>
                <a:highlight>
                  <a:srgbClr val="FFFF00"/>
                </a:highlight>
              </a:rPr>
              <a:t>Pick 2:  As a Global Citizen</a:t>
            </a:r>
            <a:endParaRPr b="1" sz="1100">
              <a:solidFill>
                <a:schemeClr val="dk1"/>
              </a:solidFill>
              <a:highlight>
                <a:srgbClr val="FFFF00"/>
              </a:highlight>
            </a:endParaRPr>
          </a:p>
          <a:p>
            <a:pPr indent="0" lvl="0" marL="0" rtl="0" algn="l">
              <a:spcBef>
                <a:spcPts val="0"/>
              </a:spcBef>
              <a:spcAft>
                <a:spcPts val="0"/>
              </a:spcAft>
              <a:buNone/>
            </a:pPr>
            <a:r>
              <a:t/>
            </a:r>
            <a:endParaRPr b="1" sz="1100">
              <a:solidFill>
                <a:schemeClr val="dk1"/>
              </a:solidFill>
              <a:highlight>
                <a:srgbClr val="FFFF00"/>
              </a:highlight>
            </a:endParaRPr>
          </a:p>
          <a:p>
            <a:pPr indent="0" lvl="0" marL="0" rtl="0" algn="l">
              <a:spcBef>
                <a:spcPts val="0"/>
              </a:spcBef>
              <a:spcAft>
                <a:spcPts val="0"/>
              </a:spcAft>
              <a:buNone/>
            </a:pPr>
            <a:r>
              <a:t/>
            </a:r>
            <a:endParaRPr b="1" sz="1100">
              <a:solidFill>
                <a:schemeClr val="dk1"/>
              </a:solidFill>
              <a:highlight>
                <a:srgbClr val="FFFF00"/>
              </a:highlight>
            </a:endParaRPr>
          </a:p>
          <a:p>
            <a:pPr indent="0" lvl="0" marL="0" rtl="0" algn="l">
              <a:spcBef>
                <a:spcPts val="0"/>
              </a:spcBef>
              <a:spcAft>
                <a:spcPts val="0"/>
              </a:spcAft>
              <a:buNone/>
            </a:pPr>
            <a:r>
              <a:rPr lang="en" sz="1100">
                <a:solidFill>
                  <a:schemeClr val="dk1"/>
                </a:solidFill>
              </a:rPr>
              <a:t>How did you show kindness to your community today?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rPr>
              <a:t>The kindness continues tomorrow. Check back for our next two themes, culminating with World Kindness Day on Friday.</a:t>
            </a:r>
            <a:endParaRPr sz="1100">
              <a:solidFill>
                <a:schemeClr val="dk1"/>
              </a:solidFill>
            </a:endParaRPr>
          </a:p>
          <a:p>
            <a:pPr indent="0" lvl="0" marL="0" rtl="0" algn="l">
              <a:spcBef>
                <a:spcPts val="0"/>
              </a:spcBef>
              <a:spcAft>
                <a:spcPts val="0"/>
              </a:spcAft>
              <a:buNone/>
            </a:pPr>
            <a:r>
              <a:rPr lang="en" sz="1100">
                <a:solidFill>
                  <a:schemeClr val="dk1"/>
                </a:solidFill>
              </a:rPr>
              <a:t>#WorldKindnessWeek #2020 #Civickindness</a:t>
            </a:r>
            <a:endParaRPr sz="11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 " id="205" name="Google Shape;205;p36" title="Being a Good Citizen Narration">
            <a:hlinkClick r:id="rId3"/>
          </p:cNvPr>
          <p:cNvPicPr preferRelativeResize="0"/>
          <p:nvPr/>
        </p:nvPicPr>
        <p:blipFill>
          <a:blip r:embed="rId4">
            <a:alphaModFix/>
          </a:blip>
          <a:stretch>
            <a:fillRect/>
          </a:stretch>
        </p:blipFill>
        <p:spPr>
          <a:xfrm>
            <a:off x="152400" y="152400"/>
            <a:ext cx="8890750" cy="4867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ermanent Marker"/>
                <a:ea typeface="Permanent Marker"/>
                <a:cs typeface="Permanent Marker"/>
                <a:sym typeface="Permanent Marker"/>
              </a:rPr>
              <a:t>Thursday</a:t>
            </a:r>
            <a:r>
              <a:rPr lang="en">
                <a:latin typeface="Permanent Marker"/>
                <a:ea typeface="Permanent Marker"/>
                <a:cs typeface="Permanent Marker"/>
                <a:sym typeface="Permanent Marker"/>
              </a:rPr>
              <a:t>, November 12,2020</a:t>
            </a:r>
            <a:endParaRPr>
              <a:latin typeface="Permanent Marker"/>
              <a:ea typeface="Permanent Marker"/>
              <a:cs typeface="Permanent Marker"/>
              <a:sym typeface="Permanent Marker"/>
            </a:endParaRPr>
          </a:p>
        </p:txBody>
      </p:sp>
      <p:sp>
        <p:nvSpPr>
          <p:cNvPr id="211" name="Google Shape;211;p37"/>
          <p:cNvSpPr txBox="1"/>
          <p:nvPr>
            <p:ph idx="1" type="body"/>
          </p:nvPr>
        </p:nvSpPr>
        <p:spPr>
          <a:xfrm>
            <a:off x="177225" y="863550"/>
            <a:ext cx="8520600" cy="408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Kindness Challenge for Today:</a:t>
            </a:r>
            <a:endParaRPr/>
          </a:p>
          <a:p>
            <a:pPr indent="0" lvl="0" marL="0" rtl="0" algn="l">
              <a:spcBef>
                <a:spcPts val="1600"/>
              </a:spcBef>
              <a:spcAft>
                <a:spcPts val="0"/>
              </a:spcAft>
              <a:buNone/>
            </a:pPr>
            <a:r>
              <a:rPr lang="en" sz="1100">
                <a:solidFill>
                  <a:schemeClr val="dk1"/>
                </a:solidFill>
              </a:rPr>
              <a:t>Our focus today is on ways to protect Mother Earth, and here are our three picks for the day.</a:t>
            </a:r>
            <a:endParaRPr sz="1100">
              <a:solidFill>
                <a:schemeClr val="dk1"/>
              </a:solidFill>
            </a:endParaRPr>
          </a:p>
          <a:p>
            <a:pPr indent="0" lvl="0" marL="0" rtl="0" algn="l">
              <a:spcBef>
                <a:spcPts val="1600"/>
              </a:spcBef>
              <a:spcAft>
                <a:spcPts val="0"/>
              </a:spcAft>
              <a:buNone/>
            </a:pPr>
            <a:r>
              <a:t/>
            </a:r>
            <a:endParaRPr sz="1100">
              <a:solidFill>
                <a:schemeClr val="dk1"/>
              </a:solidFill>
            </a:endParaRPr>
          </a:p>
          <a:p>
            <a:pPr indent="0" lvl="0" marL="0" rtl="0" algn="l">
              <a:spcBef>
                <a:spcPts val="0"/>
              </a:spcBef>
              <a:spcAft>
                <a:spcPts val="0"/>
              </a:spcAft>
              <a:buNone/>
            </a:pPr>
            <a:r>
              <a:rPr b="1" lang="en" sz="1100">
                <a:solidFill>
                  <a:schemeClr val="dk1"/>
                </a:solidFill>
                <a:highlight>
                  <a:srgbClr val="FFFF00"/>
                </a:highlight>
              </a:rPr>
              <a:t>Pick 1: Save water and turn off the tap</a:t>
            </a:r>
            <a:br>
              <a:rPr b="1" lang="en" sz="1100">
                <a:solidFill>
                  <a:schemeClr val="dk1"/>
                </a:solidFill>
                <a:highlight>
                  <a:srgbClr val="FFFF00"/>
                </a:highlight>
              </a:rPr>
            </a:br>
            <a:r>
              <a:rPr lang="en" sz="1100">
                <a:solidFill>
                  <a:schemeClr val="dk1"/>
                </a:solidFill>
              </a:rPr>
              <a:t>Do you keep the tap running when you brush your teeth? Think about it: brushing your teeth twice a day for at least two minutes, with the tap running, adds up to a lot of water. Save water and turn off the tap.</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100">
                <a:solidFill>
                  <a:schemeClr val="dk1"/>
                </a:solidFill>
                <a:highlight>
                  <a:srgbClr val="FFFF00"/>
                </a:highlight>
              </a:rPr>
              <a:t>Pick 2: </a:t>
            </a:r>
            <a:r>
              <a:rPr b="1" lang="en" sz="1050">
                <a:solidFill>
                  <a:schemeClr val="dk1"/>
                </a:solidFill>
                <a:highlight>
                  <a:srgbClr val="FFFF00"/>
                </a:highlight>
                <a:latin typeface="Roboto"/>
                <a:ea typeface="Roboto"/>
                <a:cs typeface="Roboto"/>
                <a:sym typeface="Roboto"/>
              </a:rPr>
              <a:t>Change starts with you!</a:t>
            </a:r>
            <a:endParaRPr b="1" sz="1050">
              <a:solidFill>
                <a:schemeClr val="dk1"/>
              </a:solidFill>
              <a:highlight>
                <a:srgbClr val="FFFF00"/>
              </a:highlight>
              <a:latin typeface="Roboto"/>
              <a:ea typeface="Roboto"/>
              <a:cs typeface="Roboto"/>
              <a:sym typeface="Roboto"/>
            </a:endParaRPr>
          </a:p>
          <a:p>
            <a:pPr indent="0" lvl="0" marL="0" rtl="0" algn="l">
              <a:spcBef>
                <a:spcPts val="0"/>
              </a:spcBef>
              <a:spcAft>
                <a:spcPts val="0"/>
              </a:spcAft>
              <a:buNone/>
            </a:pPr>
            <a:r>
              <a:rPr lang="en" sz="1100">
                <a:solidFill>
                  <a:schemeClr val="dk1"/>
                </a:solidFill>
              </a:rPr>
              <a:t>Watch the video by BrainPop Jr. “Reduce, Reuse, Recycle”.  Draw a poster that can teach others the importance of using the 3Rs to help our planet. Send a picture to your teacher.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100">
                <a:solidFill>
                  <a:schemeClr val="dk1"/>
                </a:solidFill>
                <a:highlight>
                  <a:srgbClr val="FFFF00"/>
                </a:highlight>
              </a:rPr>
              <a:t>Pick 3: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rPr>
              <a:t>What steps did you take today to save our planet? Share with #WorldKindnessWeek #2020 #Ecowarrior</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Recorded with https://screencast-o-matic.com" id="216" name="Google Shape;216;p38" title="BrainPOP jr Reduce, Reuse and Recycle">
            <a:hlinkClick r:id="rId3"/>
          </p:cNvPr>
          <p:cNvPicPr preferRelativeResize="0"/>
          <p:nvPr/>
        </p:nvPicPr>
        <p:blipFill>
          <a:blip r:embed="rId4">
            <a:alphaModFix/>
          </a:blip>
          <a:stretch>
            <a:fillRect/>
          </a:stretch>
        </p:blipFill>
        <p:spPr>
          <a:xfrm>
            <a:off x="212925" y="212925"/>
            <a:ext cx="8807800" cy="4863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sp>
        <p:nvSpPr>
          <p:cNvPr id="221" name="Google Shape;221;p39"/>
          <p:cNvSpPr/>
          <p:nvPr/>
        </p:nvSpPr>
        <p:spPr>
          <a:xfrm>
            <a:off x="280151" y="2040275"/>
            <a:ext cx="8706813" cy="10629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9900"/>
                </a:solidFill>
                <a:latin typeface="Permanent Marker"/>
              </a:rPr>
              <a:t>It's World Kindness Day</a:t>
            </a:r>
          </a:p>
        </p:txBody>
      </p:sp>
      <p:sp>
        <p:nvSpPr>
          <p:cNvPr id="222" name="Google Shape;222;p39"/>
          <p:cNvSpPr/>
          <p:nvPr/>
        </p:nvSpPr>
        <p:spPr>
          <a:xfrm>
            <a:off x="152400" y="4288853"/>
            <a:ext cx="8824788" cy="69635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6B26B"/>
                </a:solidFill>
                <a:latin typeface="Permanent Marker"/>
              </a:rPr>
              <a:t>#WorldKindnessDay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221"/>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ermanent Marker"/>
                <a:ea typeface="Permanent Marker"/>
                <a:cs typeface="Permanent Marker"/>
                <a:sym typeface="Permanent Marker"/>
              </a:rPr>
              <a:t>Friday</a:t>
            </a:r>
            <a:r>
              <a:rPr lang="en">
                <a:latin typeface="Permanent Marker"/>
                <a:ea typeface="Permanent Marker"/>
                <a:cs typeface="Permanent Marker"/>
                <a:sym typeface="Permanent Marker"/>
              </a:rPr>
              <a:t>, November 13,2020</a:t>
            </a:r>
            <a:endParaRPr>
              <a:latin typeface="Permanent Marker"/>
              <a:ea typeface="Permanent Marker"/>
              <a:cs typeface="Permanent Marker"/>
              <a:sym typeface="Permanent Marker"/>
            </a:endParaRPr>
          </a:p>
        </p:txBody>
      </p:sp>
      <p:sp>
        <p:nvSpPr>
          <p:cNvPr id="228" name="Google Shape;228;p40"/>
          <p:cNvSpPr txBox="1"/>
          <p:nvPr>
            <p:ph idx="1" type="body"/>
          </p:nvPr>
        </p:nvSpPr>
        <p:spPr>
          <a:xfrm>
            <a:off x="177225" y="863550"/>
            <a:ext cx="8520600" cy="408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Kindness Challenge for Today:</a:t>
            </a:r>
            <a:endParaRPr/>
          </a:p>
          <a:p>
            <a:pPr indent="0" lvl="0" marL="0" rtl="0" algn="l">
              <a:spcBef>
                <a:spcPts val="1600"/>
              </a:spcBef>
              <a:spcAft>
                <a:spcPts val="0"/>
              </a:spcAft>
              <a:buNone/>
            </a:pPr>
            <a:r>
              <a:rPr lang="en" sz="1100">
                <a:solidFill>
                  <a:schemeClr val="dk1"/>
                </a:solidFill>
              </a:rPr>
              <a:t>Happy World Kindness Day! We hope you’ve enjoyed your week of mindful and kind activities, and seen the impact of your actions. Today we celebrate being part of the human race and showing kindness and love to one another. We’ve saved the best for last; here are three ideas to inspire you.</a:t>
            </a:r>
            <a:endParaRPr sz="1100">
              <a:solidFill>
                <a:schemeClr val="dk1"/>
              </a:solidFill>
            </a:endParaRPr>
          </a:p>
          <a:p>
            <a:pPr indent="0" lvl="0" marL="0" rtl="0" algn="l">
              <a:spcBef>
                <a:spcPts val="160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highlight>
                  <a:srgbClr val="FFFF00"/>
                </a:highlight>
              </a:rPr>
              <a:t>Pick 1: Pick up the phone!</a:t>
            </a:r>
            <a:endParaRPr b="1" sz="1100">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rPr lang="en" sz="1100">
                <a:solidFill>
                  <a:schemeClr val="dk1"/>
                </a:solidFill>
              </a:rPr>
              <a:t>Today, have a parent help you call someone you love.   When someone says: “It’s so nice to hear your voice!” it’s because they knew you took time out of your day to check in with them. Verbal connection is much so powerful and so kind!  That kind is a ripple you send out into the world!</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highlight>
                  <a:srgbClr val="FFFF00"/>
                </a:highlight>
              </a:rPr>
              <a:t>Pick 2: Thinking of You</a:t>
            </a:r>
            <a:endParaRPr b="1" sz="1100">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rPr lang="en" sz="1100">
                <a:solidFill>
                  <a:schemeClr val="dk1"/>
                </a:solidFill>
              </a:rPr>
              <a:t>Send a card or a picture to someone you care about.. They’ll be surprised and glad to have a thoughtful friend like you!</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400" u="sng">
              <a:solidFill>
                <a:schemeClr val="dk1"/>
              </a:solidFill>
              <a:highlight>
                <a:srgbClr val="FF00FF"/>
              </a:highlight>
            </a:endParaRPr>
          </a:p>
          <a:p>
            <a:pPr indent="0" lvl="0" marL="0" rtl="0" algn="l">
              <a:spcBef>
                <a:spcPts val="0"/>
              </a:spcBef>
              <a:spcAft>
                <a:spcPts val="1600"/>
              </a:spcAft>
              <a:buNone/>
            </a:pPr>
            <a:r>
              <a:t/>
            </a:r>
            <a:endParaRPr sz="11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pic>
        <p:nvPicPr>
          <p:cNvPr id="67" name="Google Shape;67;p15"/>
          <p:cNvPicPr preferRelativeResize="0"/>
          <p:nvPr/>
        </p:nvPicPr>
        <p:blipFill>
          <a:blip r:embed="rId4">
            <a:alphaModFix/>
          </a:blip>
          <a:stretch>
            <a:fillRect/>
          </a:stretch>
        </p:blipFill>
        <p:spPr>
          <a:xfrm>
            <a:off x="6648000" y="758978"/>
            <a:ext cx="472748" cy="434928"/>
          </a:xfrm>
          <a:prstGeom prst="rect">
            <a:avLst/>
          </a:prstGeom>
          <a:noFill/>
          <a:ln>
            <a:noFill/>
          </a:ln>
        </p:spPr>
      </p:pic>
      <p:pic>
        <p:nvPicPr>
          <p:cNvPr id="68" name="Google Shape;68;p15"/>
          <p:cNvPicPr preferRelativeResize="0"/>
          <p:nvPr/>
        </p:nvPicPr>
        <p:blipFill>
          <a:blip r:embed="rId5">
            <a:alphaModFix/>
          </a:blip>
          <a:stretch>
            <a:fillRect/>
          </a:stretch>
        </p:blipFill>
        <p:spPr>
          <a:xfrm>
            <a:off x="-3436091" y="0"/>
            <a:ext cx="2363575" cy="2363575"/>
          </a:xfrm>
          <a:prstGeom prst="rect">
            <a:avLst/>
          </a:prstGeom>
          <a:noFill/>
          <a:ln>
            <a:noFill/>
          </a:ln>
        </p:spPr>
      </p:pic>
      <p:sp>
        <p:nvSpPr>
          <p:cNvPr id="69" name="Google Shape;69;p15"/>
          <p:cNvSpPr txBox="1"/>
          <p:nvPr/>
        </p:nvSpPr>
        <p:spPr>
          <a:xfrm>
            <a:off x="6176489" y="3614625"/>
            <a:ext cx="1592400" cy="6459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en" sz="5000"/>
              <a:t>Text</a:t>
            </a:r>
            <a:endParaRPr sz="5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pic>
        <p:nvPicPr>
          <p:cNvPr id="74" name="Google Shape;74;p16"/>
          <p:cNvPicPr preferRelativeResize="0"/>
          <p:nvPr/>
        </p:nvPicPr>
        <p:blipFill>
          <a:blip r:embed="rId4">
            <a:alphaModFix/>
          </a:blip>
          <a:stretch>
            <a:fillRect/>
          </a:stretch>
        </p:blipFill>
        <p:spPr>
          <a:xfrm>
            <a:off x="6648000" y="758978"/>
            <a:ext cx="472748" cy="434928"/>
          </a:xfrm>
          <a:prstGeom prst="rect">
            <a:avLst/>
          </a:prstGeom>
          <a:noFill/>
          <a:ln>
            <a:noFill/>
          </a:ln>
        </p:spPr>
      </p:pic>
      <p:pic>
        <p:nvPicPr>
          <p:cNvPr id="75" name="Google Shape;75;p16"/>
          <p:cNvPicPr preferRelativeResize="0"/>
          <p:nvPr/>
        </p:nvPicPr>
        <p:blipFill>
          <a:blip r:embed="rId5">
            <a:alphaModFix/>
          </a:blip>
          <a:stretch>
            <a:fillRect/>
          </a:stretch>
        </p:blipFill>
        <p:spPr>
          <a:xfrm>
            <a:off x="-3436091" y="0"/>
            <a:ext cx="2363575" cy="2363575"/>
          </a:xfrm>
          <a:prstGeom prst="rect">
            <a:avLst/>
          </a:prstGeom>
          <a:noFill/>
          <a:ln>
            <a:noFill/>
          </a:ln>
        </p:spPr>
      </p:pic>
      <p:sp>
        <p:nvSpPr>
          <p:cNvPr id="76" name="Google Shape;76;p16"/>
          <p:cNvSpPr txBox="1"/>
          <p:nvPr/>
        </p:nvSpPr>
        <p:spPr>
          <a:xfrm>
            <a:off x="6176489" y="3614625"/>
            <a:ext cx="1592400" cy="6459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en" sz="5000"/>
              <a:t>Text</a:t>
            </a:r>
            <a:endParaRPr sz="5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pic>
        <p:nvPicPr>
          <p:cNvPr id="81" name="Google Shape;81;p17"/>
          <p:cNvPicPr preferRelativeResize="0"/>
          <p:nvPr/>
        </p:nvPicPr>
        <p:blipFill>
          <a:blip r:embed="rId4">
            <a:alphaModFix/>
          </a:blip>
          <a:stretch>
            <a:fillRect/>
          </a:stretch>
        </p:blipFill>
        <p:spPr>
          <a:xfrm>
            <a:off x="6648000" y="758978"/>
            <a:ext cx="472748" cy="434928"/>
          </a:xfrm>
          <a:prstGeom prst="rect">
            <a:avLst/>
          </a:prstGeom>
          <a:noFill/>
          <a:ln>
            <a:noFill/>
          </a:ln>
        </p:spPr>
      </p:pic>
      <p:pic>
        <p:nvPicPr>
          <p:cNvPr id="82" name="Google Shape;82;p17"/>
          <p:cNvPicPr preferRelativeResize="0"/>
          <p:nvPr/>
        </p:nvPicPr>
        <p:blipFill>
          <a:blip r:embed="rId5">
            <a:alphaModFix/>
          </a:blip>
          <a:stretch>
            <a:fillRect/>
          </a:stretch>
        </p:blipFill>
        <p:spPr>
          <a:xfrm>
            <a:off x="-3436091" y="0"/>
            <a:ext cx="2363575" cy="2363575"/>
          </a:xfrm>
          <a:prstGeom prst="rect">
            <a:avLst/>
          </a:prstGeom>
          <a:noFill/>
          <a:ln>
            <a:noFill/>
          </a:ln>
        </p:spPr>
      </p:pic>
      <p:sp>
        <p:nvSpPr>
          <p:cNvPr id="83" name="Google Shape;83;p17"/>
          <p:cNvSpPr txBox="1"/>
          <p:nvPr/>
        </p:nvSpPr>
        <p:spPr>
          <a:xfrm>
            <a:off x="6176489" y="3614625"/>
            <a:ext cx="1592400" cy="6459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en" sz="5000"/>
              <a:t>Text</a:t>
            </a:r>
            <a:endParaRPr sz="5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pic>
        <p:nvPicPr>
          <p:cNvPr id="88" name="Google Shape;88;p18"/>
          <p:cNvPicPr preferRelativeResize="0"/>
          <p:nvPr/>
        </p:nvPicPr>
        <p:blipFill>
          <a:blip r:embed="rId4">
            <a:alphaModFix/>
          </a:blip>
          <a:stretch>
            <a:fillRect/>
          </a:stretch>
        </p:blipFill>
        <p:spPr>
          <a:xfrm>
            <a:off x="6648000" y="758978"/>
            <a:ext cx="472748" cy="434928"/>
          </a:xfrm>
          <a:prstGeom prst="rect">
            <a:avLst/>
          </a:prstGeom>
          <a:noFill/>
          <a:ln>
            <a:noFill/>
          </a:ln>
        </p:spPr>
      </p:pic>
      <p:pic>
        <p:nvPicPr>
          <p:cNvPr id="89" name="Google Shape;89;p18"/>
          <p:cNvPicPr preferRelativeResize="0"/>
          <p:nvPr/>
        </p:nvPicPr>
        <p:blipFill>
          <a:blip r:embed="rId5">
            <a:alphaModFix/>
          </a:blip>
          <a:stretch>
            <a:fillRect/>
          </a:stretch>
        </p:blipFill>
        <p:spPr>
          <a:xfrm>
            <a:off x="-3436091" y="0"/>
            <a:ext cx="2363575" cy="2363575"/>
          </a:xfrm>
          <a:prstGeom prst="rect">
            <a:avLst/>
          </a:prstGeom>
          <a:noFill/>
          <a:ln>
            <a:noFill/>
          </a:ln>
        </p:spPr>
      </p:pic>
      <p:sp>
        <p:nvSpPr>
          <p:cNvPr id="90" name="Google Shape;90;p18"/>
          <p:cNvSpPr txBox="1"/>
          <p:nvPr/>
        </p:nvSpPr>
        <p:spPr>
          <a:xfrm>
            <a:off x="6176489" y="3614625"/>
            <a:ext cx="1592400" cy="6459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en" sz="5000"/>
              <a:t>Text</a:t>
            </a:r>
            <a:endParaRPr sz="5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pic>
        <p:nvPicPr>
          <p:cNvPr id="95" name="Google Shape;95;p19"/>
          <p:cNvPicPr preferRelativeResize="0"/>
          <p:nvPr/>
        </p:nvPicPr>
        <p:blipFill>
          <a:blip r:embed="rId4">
            <a:alphaModFix/>
          </a:blip>
          <a:stretch>
            <a:fillRect/>
          </a:stretch>
        </p:blipFill>
        <p:spPr>
          <a:xfrm>
            <a:off x="6648000" y="758978"/>
            <a:ext cx="472748" cy="434928"/>
          </a:xfrm>
          <a:prstGeom prst="rect">
            <a:avLst/>
          </a:prstGeom>
          <a:noFill/>
          <a:ln>
            <a:noFill/>
          </a:ln>
        </p:spPr>
      </p:pic>
      <p:pic>
        <p:nvPicPr>
          <p:cNvPr id="96" name="Google Shape;96;p19"/>
          <p:cNvPicPr preferRelativeResize="0"/>
          <p:nvPr/>
        </p:nvPicPr>
        <p:blipFill>
          <a:blip r:embed="rId5">
            <a:alphaModFix/>
          </a:blip>
          <a:stretch>
            <a:fillRect/>
          </a:stretch>
        </p:blipFill>
        <p:spPr>
          <a:xfrm>
            <a:off x="-3436091" y="0"/>
            <a:ext cx="2363575" cy="2363575"/>
          </a:xfrm>
          <a:prstGeom prst="rect">
            <a:avLst/>
          </a:prstGeom>
          <a:noFill/>
          <a:ln>
            <a:noFill/>
          </a:ln>
        </p:spPr>
      </p:pic>
      <p:sp>
        <p:nvSpPr>
          <p:cNvPr id="97" name="Google Shape;97;p19"/>
          <p:cNvSpPr txBox="1"/>
          <p:nvPr/>
        </p:nvSpPr>
        <p:spPr>
          <a:xfrm>
            <a:off x="6176489" y="3614625"/>
            <a:ext cx="1592400" cy="6459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en" sz="5000"/>
              <a:t>Text</a:t>
            </a:r>
            <a:endParaRPr sz="5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pic>
        <p:nvPicPr>
          <p:cNvPr id="102" name="Google Shape;102;p20"/>
          <p:cNvPicPr preferRelativeResize="0"/>
          <p:nvPr/>
        </p:nvPicPr>
        <p:blipFill>
          <a:blip r:embed="rId4">
            <a:alphaModFix/>
          </a:blip>
          <a:stretch>
            <a:fillRect/>
          </a:stretch>
        </p:blipFill>
        <p:spPr>
          <a:xfrm>
            <a:off x="6648000" y="758978"/>
            <a:ext cx="472748" cy="434928"/>
          </a:xfrm>
          <a:prstGeom prst="rect">
            <a:avLst/>
          </a:prstGeom>
          <a:noFill/>
          <a:ln>
            <a:noFill/>
          </a:ln>
        </p:spPr>
      </p:pic>
      <p:pic>
        <p:nvPicPr>
          <p:cNvPr id="103" name="Google Shape;103;p20"/>
          <p:cNvPicPr preferRelativeResize="0"/>
          <p:nvPr/>
        </p:nvPicPr>
        <p:blipFill>
          <a:blip r:embed="rId5">
            <a:alphaModFix/>
          </a:blip>
          <a:stretch>
            <a:fillRect/>
          </a:stretch>
        </p:blipFill>
        <p:spPr>
          <a:xfrm>
            <a:off x="-3436091" y="0"/>
            <a:ext cx="2363575" cy="2363575"/>
          </a:xfrm>
          <a:prstGeom prst="rect">
            <a:avLst/>
          </a:prstGeom>
          <a:noFill/>
          <a:ln>
            <a:noFill/>
          </a:ln>
        </p:spPr>
      </p:pic>
      <p:sp>
        <p:nvSpPr>
          <p:cNvPr id="104" name="Google Shape;104;p20"/>
          <p:cNvSpPr txBox="1"/>
          <p:nvPr/>
        </p:nvSpPr>
        <p:spPr>
          <a:xfrm>
            <a:off x="6176489" y="3614625"/>
            <a:ext cx="1592400" cy="6459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en" sz="5000"/>
              <a:t>Text</a:t>
            </a:r>
            <a:endParaRPr sz="5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pic>
        <p:nvPicPr>
          <p:cNvPr id="109" name="Google Shape;109;p21"/>
          <p:cNvPicPr preferRelativeResize="0"/>
          <p:nvPr/>
        </p:nvPicPr>
        <p:blipFill>
          <a:blip r:embed="rId4">
            <a:alphaModFix/>
          </a:blip>
          <a:stretch>
            <a:fillRect/>
          </a:stretch>
        </p:blipFill>
        <p:spPr>
          <a:xfrm>
            <a:off x="6648000" y="758978"/>
            <a:ext cx="472748" cy="434928"/>
          </a:xfrm>
          <a:prstGeom prst="rect">
            <a:avLst/>
          </a:prstGeom>
          <a:noFill/>
          <a:ln>
            <a:noFill/>
          </a:ln>
        </p:spPr>
      </p:pic>
      <p:pic>
        <p:nvPicPr>
          <p:cNvPr id="110" name="Google Shape;110;p21"/>
          <p:cNvPicPr preferRelativeResize="0"/>
          <p:nvPr/>
        </p:nvPicPr>
        <p:blipFill>
          <a:blip r:embed="rId5">
            <a:alphaModFix/>
          </a:blip>
          <a:stretch>
            <a:fillRect/>
          </a:stretch>
        </p:blipFill>
        <p:spPr>
          <a:xfrm>
            <a:off x="-3436091" y="0"/>
            <a:ext cx="2363575" cy="2363575"/>
          </a:xfrm>
          <a:prstGeom prst="rect">
            <a:avLst/>
          </a:prstGeom>
          <a:noFill/>
          <a:ln>
            <a:noFill/>
          </a:ln>
        </p:spPr>
      </p:pic>
      <p:sp>
        <p:nvSpPr>
          <p:cNvPr id="111" name="Google Shape;111;p21"/>
          <p:cNvSpPr txBox="1"/>
          <p:nvPr/>
        </p:nvSpPr>
        <p:spPr>
          <a:xfrm>
            <a:off x="6176489" y="3614625"/>
            <a:ext cx="1592400" cy="645900"/>
          </a:xfrm>
          <a:prstGeom prst="rect">
            <a:avLst/>
          </a:prstGeom>
          <a:noFill/>
          <a:ln>
            <a:noFill/>
          </a:ln>
        </p:spPr>
        <p:txBody>
          <a:bodyPr anchorCtr="0" anchor="t" bIns="75575" lIns="75575" spcFirstLastPara="1" rIns="75575" wrap="square" tIns="75575">
            <a:noAutofit/>
          </a:bodyPr>
          <a:lstStyle/>
          <a:p>
            <a:pPr indent="0" lvl="0" marL="0" rtl="0" algn="ctr">
              <a:spcBef>
                <a:spcPts val="0"/>
              </a:spcBef>
              <a:spcAft>
                <a:spcPts val="0"/>
              </a:spcAft>
              <a:buNone/>
            </a:pPr>
            <a:r>
              <a:rPr lang="en" sz="5000"/>
              <a:t>Text</a:t>
            </a:r>
            <a:endParaRPr sz="50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